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2"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02" y="2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1-16T00:17:51.313" idx="1">
    <p:pos x="7733" y="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51E9B98-44FA-4814-ADA1-664DE6C01D9E}"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1024921632"/>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1E9B98-44FA-4814-ADA1-664DE6C01D9E}" type="datetimeFigureOut">
              <a:rPr lang="en-US" smtClean="0"/>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1687872927"/>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1E9B98-44FA-4814-ADA1-664DE6C01D9E}" type="datetimeFigureOut">
              <a:rPr lang="en-US" smtClean="0"/>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3221951305"/>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1E9B98-44FA-4814-ADA1-664DE6C01D9E}" type="datetimeFigureOut">
              <a:rPr lang="en-US" smtClean="0"/>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C9776-4E91-4B91-BCD7-5823D65B5829}"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42521275"/>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1E9B98-44FA-4814-ADA1-664DE6C01D9E}" type="datetimeFigureOut">
              <a:rPr lang="en-US" smtClean="0"/>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1254056334"/>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51E9B98-44FA-4814-ADA1-664DE6C01D9E}" type="datetimeFigureOut">
              <a:rPr lang="en-US" smtClean="0"/>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2422169180"/>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51E9B98-44FA-4814-ADA1-664DE6C01D9E}" type="datetimeFigureOut">
              <a:rPr lang="en-US" smtClean="0"/>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1964616610"/>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1E9B98-44FA-4814-ADA1-664DE6C01D9E}"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3276735814"/>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1E9B98-44FA-4814-ADA1-664DE6C01D9E}"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2559314230"/>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1E9B98-44FA-4814-ADA1-664DE6C01D9E}"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1094540984"/>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1E9B98-44FA-4814-ADA1-664DE6C01D9E}"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2839356473"/>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1E9B98-44FA-4814-ADA1-664DE6C01D9E}" type="datetimeFigureOut">
              <a:rPr lang="en-US" smtClean="0"/>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640899293"/>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1E9B98-44FA-4814-ADA1-664DE6C01D9E}" type="datetimeFigureOut">
              <a:rPr lang="en-US" smtClean="0"/>
              <a:t>11/16/2021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1806590080"/>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1E9B98-44FA-4814-ADA1-664DE6C01D9E}" type="datetimeFigureOut">
              <a:rPr lang="en-US" smtClean="0"/>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2677631444"/>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1E9B98-44FA-4814-ADA1-664DE6C01D9E}" type="datetimeFigureOut">
              <a:rPr lang="en-US" smtClean="0"/>
              <a:t>11/16/2021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1697958978"/>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1E9B98-44FA-4814-ADA1-664DE6C01D9E}" type="datetimeFigureOut">
              <a:rPr lang="en-US" smtClean="0"/>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1878508922"/>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1E9B98-44FA-4814-ADA1-664DE6C01D9E}" type="datetimeFigureOut">
              <a:rPr lang="en-US" smtClean="0"/>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0C9776-4E91-4B91-BCD7-5823D65B5829}" type="slidenum">
              <a:rPr lang="en-US" smtClean="0"/>
              <a:t>‹#›</a:t>
            </a:fld>
            <a:endParaRPr lang="en-US"/>
          </a:p>
        </p:txBody>
      </p:sp>
    </p:spTree>
    <p:extLst>
      <p:ext uri="{BB962C8B-B14F-4D97-AF65-F5344CB8AC3E}">
        <p14:creationId xmlns:p14="http://schemas.microsoft.com/office/powerpoint/2010/main" val="3642766893"/>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51E9B98-44FA-4814-ADA1-664DE6C01D9E}" type="datetimeFigureOut">
              <a:rPr lang="en-US" smtClean="0"/>
              <a:t>11/16/2021</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30C9776-4E91-4B91-BCD7-5823D65B5829}" type="slidenum">
              <a:rPr lang="en-US" smtClean="0"/>
              <a:t>‹#›</a:t>
            </a:fld>
            <a:endParaRPr lang="en-US"/>
          </a:p>
        </p:txBody>
      </p:sp>
    </p:spTree>
    <p:extLst>
      <p:ext uri="{BB962C8B-B14F-4D97-AF65-F5344CB8AC3E}">
        <p14:creationId xmlns:p14="http://schemas.microsoft.com/office/powerpoint/2010/main" val="19687083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spd="slow">
    <p:fade/>
  </p:transition>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16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275388" cy="6857999"/>
          </a:xfrm>
          <a:prstGeom prst="rect">
            <a:avLst/>
          </a:prstGeom>
        </p:spPr>
      </p:pic>
      <p:sp>
        <p:nvSpPr>
          <p:cNvPr id="4" name="TextBox 3"/>
          <p:cNvSpPr txBox="1"/>
          <p:nvPr/>
        </p:nvSpPr>
        <p:spPr>
          <a:xfrm>
            <a:off x="646981" y="4582578"/>
            <a:ext cx="4382218" cy="1938992"/>
          </a:xfrm>
          <a:prstGeom prst="rect">
            <a:avLst/>
          </a:prstGeom>
          <a:noFill/>
        </p:spPr>
        <p:txBody>
          <a:bodyPr wrap="square" rtlCol="0">
            <a:spAutoFit/>
          </a:bodyPr>
          <a:lstStyle/>
          <a:p>
            <a:r>
              <a:rPr lang="en-US" sz="2400" dirty="0" err="1" smtClean="0">
                <a:effectLst>
                  <a:outerShdw blurRad="38100" dist="38100" dir="2700000" algn="tl">
                    <a:srgbClr val="000000">
                      <a:alpha val="43137"/>
                    </a:srgbClr>
                  </a:outerShdw>
                </a:effectLst>
              </a:rPr>
              <a:t>Rajdeep</a:t>
            </a:r>
            <a:r>
              <a:rPr lang="en-US" sz="2400" dirty="0" smtClean="0">
                <a:effectLst>
                  <a:outerShdw blurRad="38100" dist="38100" dir="2700000" algn="tl">
                    <a:srgbClr val="000000">
                      <a:alpha val="43137"/>
                    </a:srgbClr>
                  </a:outerShdw>
                </a:effectLst>
              </a:rPr>
              <a:t> </a:t>
            </a:r>
            <a:r>
              <a:rPr lang="en-US" sz="2400" dirty="0" err="1" smtClean="0">
                <a:effectLst>
                  <a:outerShdw blurRad="38100" dist="38100" dir="2700000" algn="tl">
                    <a:srgbClr val="000000">
                      <a:alpha val="43137"/>
                    </a:srgbClr>
                  </a:outerShdw>
                </a:effectLst>
              </a:rPr>
              <a:t>Saha</a:t>
            </a:r>
            <a:r>
              <a:rPr lang="en-US" sz="2400" dirty="0">
                <a:effectLst>
                  <a:outerShdw blurRad="38100" dist="38100" dir="2700000" algn="tl">
                    <a:srgbClr val="000000">
                      <a:alpha val="43137"/>
                    </a:srgbClr>
                  </a:outerShdw>
                </a:effectLst>
              </a:rPr>
              <a:t> </a:t>
            </a:r>
            <a:r>
              <a:rPr lang="en-US" sz="2400" dirty="0" smtClean="0">
                <a:effectLst>
                  <a:outerShdw blurRad="38100" dist="38100" dir="2700000" algn="tl">
                    <a:srgbClr val="000000">
                      <a:alpha val="43137"/>
                    </a:srgbClr>
                  </a:outerShdw>
                </a:effectLst>
              </a:rPr>
              <a:t>( 201380)</a:t>
            </a:r>
          </a:p>
          <a:p>
            <a:r>
              <a:rPr lang="en-US" sz="2400" dirty="0" err="1" smtClean="0">
                <a:effectLst>
                  <a:outerShdw blurRad="38100" dist="38100" dir="2700000" algn="tl">
                    <a:srgbClr val="000000">
                      <a:alpha val="43137"/>
                    </a:srgbClr>
                  </a:outerShdw>
                </a:effectLst>
              </a:rPr>
              <a:t>Sagnik</a:t>
            </a:r>
            <a:r>
              <a:rPr lang="en-US" sz="2400" dirty="0" smtClean="0">
                <a:effectLst>
                  <a:outerShdw blurRad="38100" dist="38100" dir="2700000" algn="tl">
                    <a:srgbClr val="000000">
                      <a:alpha val="43137"/>
                    </a:srgbClr>
                  </a:outerShdw>
                </a:effectLst>
              </a:rPr>
              <a:t> </a:t>
            </a:r>
            <a:r>
              <a:rPr lang="en-US" sz="2400" dirty="0" err="1" smtClean="0">
                <a:effectLst>
                  <a:outerShdw blurRad="38100" dist="38100" dir="2700000" algn="tl">
                    <a:srgbClr val="000000">
                      <a:alpha val="43137"/>
                    </a:srgbClr>
                  </a:outerShdw>
                </a:effectLst>
              </a:rPr>
              <a:t>Dey</a:t>
            </a:r>
            <a:r>
              <a:rPr lang="en-US" sz="2400" dirty="0" smtClean="0">
                <a:effectLst>
                  <a:outerShdw blurRad="38100" dist="38100" dir="2700000" algn="tl">
                    <a:srgbClr val="000000">
                      <a:alpha val="43137"/>
                    </a:srgbClr>
                  </a:outerShdw>
                </a:effectLst>
              </a:rPr>
              <a:t> (201397)</a:t>
            </a:r>
          </a:p>
          <a:p>
            <a:r>
              <a:rPr lang="en-US" sz="2400" dirty="0" err="1" smtClean="0">
                <a:effectLst>
                  <a:outerShdw blurRad="38100" dist="38100" dir="2700000" algn="tl">
                    <a:srgbClr val="000000">
                      <a:alpha val="43137"/>
                    </a:srgbClr>
                  </a:outerShdw>
                </a:effectLst>
              </a:rPr>
              <a:t>Saumyadip</a:t>
            </a:r>
            <a:r>
              <a:rPr lang="en-US" sz="2400" dirty="0" smtClean="0">
                <a:effectLst>
                  <a:outerShdw blurRad="38100" dist="38100" dir="2700000" algn="tl">
                    <a:srgbClr val="000000">
                      <a:alpha val="43137"/>
                    </a:srgbClr>
                  </a:outerShdw>
                </a:effectLst>
              </a:rPr>
              <a:t> </a:t>
            </a:r>
            <a:r>
              <a:rPr lang="en-US" sz="2400" dirty="0" err="1" smtClean="0">
                <a:effectLst>
                  <a:outerShdw blurRad="38100" dist="38100" dir="2700000" algn="tl">
                    <a:srgbClr val="000000">
                      <a:alpha val="43137"/>
                    </a:srgbClr>
                  </a:outerShdw>
                </a:effectLst>
              </a:rPr>
              <a:t>Bhowmick</a:t>
            </a:r>
            <a:r>
              <a:rPr lang="en-US" sz="2400" dirty="0" smtClean="0">
                <a:effectLst>
                  <a:outerShdw blurRad="38100" dist="38100" dir="2700000" algn="tl">
                    <a:srgbClr val="000000">
                      <a:alpha val="43137"/>
                    </a:srgbClr>
                  </a:outerShdw>
                </a:effectLst>
              </a:rPr>
              <a:t> (201408)</a:t>
            </a:r>
          </a:p>
          <a:p>
            <a:r>
              <a:rPr lang="en-US" sz="2400" dirty="0" err="1" smtClean="0">
                <a:effectLst>
                  <a:outerShdw blurRad="38100" dist="38100" dir="2700000" algn="tl">
                    <a:srgbClr val="000000">
                      <a:alpha val="43137"/>
                    </a:srgbClr>
                  </a:outerShdw>
                </a:effectLst>
              </a:rPr>
              <a:t>Shuvam</a:t>
            </a:r>
            <a:r>
              <a:rPr lang="en-US" sz="2400" dirty="0" smtClean="0">
                <a:effectLst>
                  <a:outerShdw blurRad="38100" dist="38100" dir="2700000" algn="tl">
                    <a:srgbClr val="000000">
                      <a:alpha val="43137"/>
                    </a:srgbClr>
                  </a:outerShdw>
                </a:effectLst>
              </a:rPr>
              <a:t> Gupta (201421)</a:t>
            </a:r>
          </a:p>
          <a:p>
            <a:r>
              <a:rPr lang="en-US" sz="2400" dirty="0" err="1" smtClean="0">
                <a:effectLst>
                  <a:outerShdw blurRad="38100" dist="38100" dir="2700000" algn="tl">
                    <a:srgbClr val="000000">
                      <a:alpha val="43137"/>
                    </a:srgbClr>
                  </a:outerShdw>
                </a:effectLst>
              </a:rPr>
              <a:t>Soumik</a:t>
            </a:r>
            <a:r>
              <a:rPr lang="en-US" sz="2400" dirty="0" smtClean="0">
                <a:effectLst>
                  <a:outerShdw blurRad="38100" dist="38100" dir="2700000" algn="tl">
                    <a:srgbClr val="000000">
                      <a:alpha val="43137"/>
                    </a:srgbClr>
                  </a:outerShdw>
                </a:effectLst>
              </a:rPr>
              <a:t> </a:t>
            </a:r>
            <a:r>
              <a:rPr lang="en-US" sz="2400" dirty="0" err="1" smtClean="0">
                <a:effectLst>
                  <a:outerShdw blurRad="38100" dist="38100" dir="2700000" algn="tl">
                    <a:srgbClr val="000000">
                      <a:alpha val="43137"/>
                    </a:srgbClr>
                  </a:outerShdw>
                </a:effectLst>
              </a:rPr>
              <a:t>Karmakar</a:t>
            </a:r>
            <a:r>
              <a:rPr lang="en-US" sz="2400" dirty="0" smtClean="0">
                <a:effectLst>
                  <a:outerShdw blurRad="38100" dist="38100" dir="2700000" algn="tl">
                    <a:srgbClr val="000000">
                      <a:alpha val="43137"/>
                    </a:srgbClr>
                  </a:outerShdw>
                </a:effectLst>
              </a:rPr>
              <a:t> (201428)</a:t>
            </a:r>
          </a:p>
        </p:txBody>
      </p:sp>
      <p:sp>
        <p:nvSpPr>
          <p:cNvPr id="5" name="TextBox 4"/>
          <p:cNvSpPr txBox="1"/>
          <p:nvPr/>
        </p:nvSpPr>
        <p:spPr>
          <a:xfrm>
            <a:off x="552090" y="457200"/>
            <a:ext cx="11033185" cy="1200329"/>
          </a:xfrm>
          <a:prstGeom prst="rect">
            <a:avLst/>
          </a:prstGeom>
          <a:noFill/>
        </p:spPr>
        <p:txBody>
          <a:bodyPr wrap="square" rtlCol="0">
            <a:spAutoFit/>
          </a:bodyPr>
          <a:lstStyle/>
          <a:p>
            <a:pPr algn="ctr"/>
            <a:r>
              <a:rPr lang="en-US" sz="2400" b="1" u="sng" dirty="0" smtClean="0">
                <a:effectLst>
                  <a:outerShdw blurRad="38100" dist="38100" dir="2700000" algn="tl">
                    <a:srgbClr val="000000">
                      <a:alpha val="43137"/>
                    </a:srgbClr>
                  </a:outerShdw>
                </a:effectLst>
                <a:latin typeface="Castellar" panose="020A0402060406010301" pitchFamily="18" charset="0"/>
              </a:rPr>
              <a:t>Time Series Project (MTH517A)</a:t>
            </a:r>
          </a:p>
          <a:p>
            <a:pPr algn="ctr"/>
            <a:r>
              <a:rPr lang="en-US" sz="2400" b="1" u="sng" dirty="0" smtClean="0">
                <a:effectLst>
                  <a:outerShdw blurRad="38100" dist="38100" dir="2700000" algn="tl">
                    <a:srgbClr val="000000">
                      <a:alpha val="43137"/>
                    </a:srgbClr>
                  </a:outerShdw>
                </a:effectLst>
                <a:latin typeface="Castellar" panose="020A0402060406010301" pitchFamily="18" charset="0"/>
              </a:rPr>
              <a:t>Analyzing and Forecasting USING Goldman Sachs Stock MARKET DATA</a:t>
            </a:r>
            <a:endParaRPr lang="en-US" sz="2400" b="1" u="sng" dirty="0">
              <a:effectLst>
                <a:outerShdw blurRad="38100" dist="38100" dir="2700000" algn="tl">
                  <a:srgbClr val="000000">
                    <a:alpha val="43137"/>
                  </a:srgbClr>
                </a:outerShdw>
              </a:effectLst>
              <a:latin typeface="Castellar" panose="020A0402060406010301" pitchFamily="18" charset="0"/>
            </a:endParaRPr>
          </a:p>
        </p:txBody>
      </p:sp>
      <p:sp>
        <p:nvSpPr>
          <p:cNvPr id="6" name="TextBox 5"/>
          <p:cNvSpPr txBox="1"/>
          <p:nvPr/>
        </p:nvSpPr>
        <p:spPr>
          <a:xfrm flipH="1">
            <a:off x="2287293" y="1594911"/>
            <a:ext cx="7700802" cy="461665"/>
          </a:xfrm>
          <a:prstGeom prst="rect">
            <a:avLst/>
          </a:prstGeom>
          <a:noFill/>
        </p:spPr>
        <p:txBody>
          <a:bodyPr wrap="square" rtlCol="0">
            <a:spAutoFit/>
          </a:bodyPr>
          <a:lstStyle/>
          <a:p>
            <a:pPr algn="ctr"/>
            <a:r>
              <a:rPr lang="en-US" sz="2400" b="1" u="sng" dirty="0" smtClean="0">
                <a:effectLst>
                  <a:outerShdw blurRad="38100" dist="38100" dir="2700000" algn="tl">
                    <a:srgbClr val="000000">
                      <a:alpha val="43137"/>
                    </a:srgbClr>
                  </a:outerShdw>
                </a:effectLst>
                <a:latin typeface="Castellar" panose="020A0402060406010301" pitchFamily="18" charset="0"/>
              </a:rPr>
              <a:t>Supervised by: Dr. Amit </a:t>
            </a:r>
            <a:r>
              <a:rPr lang="en-US" sz="2400" b="1" u="sng" dirty="0" err="1" smtClean="0">
                <a:effectLst>
                  <a:outerShdw blurRad="38100" dist="38100" dir="2700000" algn="tl">
                    <a:srgbClr val="000000">
                      <a:alpha val="43137"/>
                    </a:srgbClr>
                  </a:outerShdw>
                </a:effectLst>
                <a:latin typeface="Castellar" panose="020A0402060406010301" pitchFamily="18" charset="0"/>
              </a:rPr>
              <a:t>Mitra</a:t>
            </a:r>
            <a:endParaRPr lang="en-US" sz="2400" b="1" u="sng" dirty="0">
              <a:effectLst>
                <a:outerShdw blurRad="38100" dist="38100" dir="2700000" algn="tl">
                  <a:srgbClr val="000000">
                    <a:alpha val="43137"/>
                  </a:srgbClr>
                </a:outerShdw>
              </a:effectLst>
              <a:latin typeface="Castellar" panose="020A0402060406010301" pitchFamily="18" charset="0"/>
            </a:endParaRPr>
          </a:p>
        </p:txBody>
      </p:sp>
      <p:sp>
        <p:nvSpPr>
          <p:cNvPr id="7" name="TextBox 6"/>
          <p:cNvSpPr txBox="1"/>
          <p:nvPr/>
        </p:nvSpPr>
        <p:spPr>
          <a:xfrm>
            <a:off x="646981" y="4165998"/>
            <a:ext cx="4123426" cy="492443"/>
          </a:xfrm>
          <a:prstGeom prst="rect">
            <a:avLst/>
          </a:prstGeom>
          <a:noFill/>
        </p:spPr>
        <p:txBody>
          <a:bodyPr wrap="square" rtlCol="0">
            <a:spAutoFit/>
          </a:bodyPr>
          <a:lstStyle/>
          <a:p>
            <a:r>
              <a:rPr lang="en-US" sz="2600" dirty="0" smtClean="0">
                <a:effectLst>
                  <a:outerShdw blurRad="38100" dist="38100" dir="2700000" algn="tl">
                    <a:srgbClr val="000000">
                      <a:alpha val="43137"/>
                    </a:srgbClr>
                  </a:outerShdw>
                </a:effectLst>
              </a:rPr>
              <a:t>Submitted by,</a:t>
            </a:r>
            <a:endParaRPr lang="en-US" sz="2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825082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76960" y="362661"/>
            <a:ext cx="4438074" cy="461665"/>
          </a:xfrm>
          <a:prstGeom prst="rect">
            <a:avLst/>
          </a:prstGeom>
        </p:spPr>
        <p:txBody>
          <a:bodyPr wrap="none">
            <a:spAutoFit/>
          </a:bodyPr>
          <a:lstStyle/>
          <a:p>
            <a:pPr algn="ctr"/>
            <a:r>
              <a:rPr lang="en-US" sz="2400" b="1" u="sng" dirty="0">
                <a:effectLst>
                  <a:outerShdw blurRad="38100" dist="38100" dir="2700000" algn="tl">
                    <a:srgbClr val="000000">
                      <a:alpha val="43137"/>
                    </a:srgbClr>
                  </a:outerShdw>
                </a:effectLst>
                <a:latin typeface="Calibri" panose="020F0502020204030204" pitchFamily="34" charset="0"/>
                <a:ea typeface="DengXian"/>
                <a:cs typeface="Calibri" panose="020F0502020204030204" pitchFamily="34" charset="0"/>
              </a:rPr>
              <a:t>Model Selection for Original Data</a:t>
            </a:r>
            <a:endParaRPr lang="en-US"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5" name="Rectangle 4"/>
              <p:cNvSpPr/>
              <p:nvPr/>
            </p:nvSpPr>
            <p:spPr>
              <a:xfrm>
                <a:off x="582966" y="1046769"/>
                <a:ext cx="11026065" cy="1448923"/>
              </a:xfrm>
              <a:prstGeom prst="rect">
                <a:avLst/>
              </a:prstGeom>
            </p:spPr>
            <p:txBody>
              <a:bodyPr wrap="square">
                <a:spAutoFit/>
              </a:bodyPr>
              <a:lstStyle/>
              <a:p>
                <a:pPr algn="just">
                  <a:lnSpc>
                    <a:spcPct val="106000"/>
                  </a:lnSpc>
                  <a:spcAft>
                    <a:spcPts val="800"/>
                  </a:spcAft>
                </a:pPr>
                <a:r>
                  <a:rPr lang="en-US" dirty="0">
                    <a:latin typeface="Calibri" panose="020F0502020204030204" pitchFamily="34" charset="0"/>
                    <a:ea typeface="DengXian"/>
                    <a:cs typeface="Calibri" panose="020F0502020204030204" pitchFamily="34" charset="0"/>
                  </a:rPr>
                  <a:t>{</a:t>
                </a:r>
                <a:r>
                  <a:rPr lang="en-US" dirty="0" err="1">
                    <a:latin typeface="Calibri" panose="020F0502020204030204" pitchFamily="34" charset="0"/>
                    <a:ea typeface="DengXian"/>
                    <a:cs typeface="Calibri" panose="020F0502020204030204" pitchFamily="34" charset="0"/>
                  </a:rPr>
                  <a:t>X</a:t>
                </a:r>
                <a:r>
                  <a:rPr lang="en-US" baseline="-25000" dirty="0" err="1">
                    <a:latin typeface="Calibri" panose="020F0502020204030204" pitchFamily="34" charset="0"/>
                    <a:ea typeface="DengXian"/>
                    <a:cs typeface="Calibri" panose="020F0502020204030204" pitchFamily="34" charset="0"/>
                  </a:rPr>
                  <a:t>t</a:t>
                </a:r>
                <a:r>
                  <a:rPr lang="en-US" dirty="0">
                    <a:latin typeface="Calibri" panose="020F0502020204030204" pitchFamily="34" charset="0"/>
                    <a:ea typeface="DengXian"/>
                    <a:cs typeface="Calibri" panose="020F0502020204030204" pitchFamily="34" charset="0"/>
                  </a:rPr>
                  <a:t>} is said to follow an </a:t>
                </a:r>
                <a:r>
                  <a:rPr lang="en-US" b="1" dirty="0">
                    <a:latin typeface="Calibri" panose="020F0502020204030204" pitchFamily="34" charset="0"/>
                    <a:ea typeface="DengXian"/>
                    <a:cs typeface="Calibri" panose="020F0502020204030204" pitchFamily="34" charset="0"/>
                  </a:rPr>
                  <a:t>Auto Regressive Integrated Moving Average (ARIMA) </a:t>
                </a:r>
                <a:r>
                  <a:rPr lang="en-US" dirty="0">
                    <a:latin typeface="Calibri" panose="020F0502020204030204" pitchFamily="34" charset="0"/>
                    <a:ea typeface="DengXian"/>
                    <a:cs typeface="Calibri" panose="020F0502020204030204" pitchFamily="34" charset="0"/>
                  </a:rPr>
                  <a:t>of order (p, d, q) if,</a:t>
                </a:r>
                <a:endParaRPr lang="en-US" dirty="0">
                  <a:effectLst/>
                  <a:latin typeface="Calibri" panose="020F0502020204030204" pitchFamily="34" charset="0"/>
                  <a:ea typeface="DengXian"/>
                  <a:cs typeface="Calibri" panose="020F0502020204030204" pitchFamily="34" charset="0"/>
                </a:endParaRPr>
              </a:p>
              <a:p>
                <a:pPr algn="ctr">
                  <a:lnSpc>
                    <a:spcPct val="106000"/>
                  </a:lnSpc>
                  <a:spcAft>
                    <a:spcPts val="8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DengXian"/>
                              <a:cs typeface="Times New Roman" panose="02020603050405020304" pitchFamily="18" charset="0"/>
                            </a:rPr>
                          </m:ctrlPr>
                        </m:sSubPr>
                        <m:e>
                          <m:r>
                            <a:rPr lang="en-US" i="1">
                              <a:latin typeface="Cambria Math" panose="02040503050406030204" pitchFamily="18" charset="0"/>
                              <a:ea typeface="DengXian"/>
                              <a:cs typeface="Times New Roman" panose="02020603050405020304" pitchFamily="18" charset="0"/>
                            </a:rPr>
                            <m:t>𝑌</m:t>
                          </m:r>
                        </m:e>
                        <m:sub>
                          <m:r>
                            <a:rPr lang="en-US" i="1">
                              <a:latin typeface="Cambria Math" panose="02040503050406030204" pitchFamily="18" charset="0"/>
                              <a:ea typeface="DengXian"/>
                              <a:cs typeface="Times New Roman" panose="02020603050405020304" pitchFamily="18" charset="0"/>
                            </a:rPr>
                            <m:t>𝑡</m:t>
                          </m:r>
                        </m:sub>
                      </m:sSub>
                      <m:r>
                        <a:rPr lang="en-US" i="1">
                          <a:latin typeface="Cambria Math" panose="02040503050406030204" pitchFamily="18" charset="0"/>
                          <a:ea typeface="DengXian"/>
                          <a:cs typeface="Times New Roman" panose="02020603050405020304" pitchFamily="18" charset="0"/>
                        </a:rPr>
                        <m:t>=</m:t>
                      </m:r>
                      <m:sSup>
                        <m:sSupPr>
                          <m:ctrlPr>
                            <a:rPr lang="en-US" i="1">
                              <a:latin typeface="Cambria Math" panose="02040503050406030204" pitchFamily="18" charset="0"/>
                              <a:ea typeface="DengXian"/>
                              <a:cs typeface="Times New Roman" panose="02020603050405020304" pitchFamily="18" charset="0"/>
                            </a:rPr>
                          </m:ctrlPr>
                        </m:sSupPr>
                        <m:e>
                          <m:r>
                            <a:rPr lang="en-US">
                              <a:latin typeface="Cambria Math" panose="02040503050406030204" pitchFamily="18" charset="0"/>
                              <a:ea typeface="DengXian"/>
                              <a:cs typeface="Times New Roman" panose="02020603050405020304" pitchFamily="18" charset="0"/>
                            </a:rPr>
                            <m:t>𝛻</m:t>
                          </m:r>
                        </m:e>
                        <m:sup>
                          <m:r>
                            <a:rPr lang="en-US" i="1">
                              <a:latin typeface="Cambria Math" panose="02040503050406030204" pitchFamily="18" charset="0"/>
                              <a:ea typeface="DengXian"/>
                              <a:cs typeface="Times New Roman" panose="02020603050405020304" pitchFamily="18" charset="0"/>
                            </a:rPr>
                            <m:t>𝑑</m:t>
                          </m:r>
                        </m:sup>
                      </m:sSup>
                      <m:sSub>
                        <m:sSubPr>
                          <m:ctrlPr>
                            <a:rPr lang="en-US" i="1">
                              <a:latin typeface="Cambria Math" panose="02040503050406030204" pitchFamily="18" charset="0"/>
                              <a:ea typeface="DengXian"/>
                              <a:cs typeface="Times New Roman" panose="02020603050405020304" pitchFamily="18" charset="0"/>
                            </a:rPr>
                          </m:ctrlPr>
                        </m:sSubPr>
                        <m:e>
                          <m:r>
                            <a:rPr lang="en-US" i="1">
                              <a:latin typeface="Cambria Math" panose="02040503050406030204" pitchFamily="18" charset="0"/>
                              <a:ea typeface="DengXian"/>
                              <a:cs typeface="Times New Roman" panose="02020603050405020304" pitchFamily="18" charset="0"/>
                            </a:rPr>
                            <m:t>𝑋</m:t>
                          </m:r>
                        </m:e>
                        <m:sub>
                          <m:r>
                            <a:rPr lang="en-US" i="1">
                              <a:latin typeface="Cambria Math" panose="02040503050406030204" pitchFamily="18" charset="0"/>
                              <a:ea typeface="DengXian"/>
                              <a:cs typeface="Times New Roman" panose="02020603050405020304" pitchFamily="18" charset="0"/>
                            </a:rPr>
                            <m:t>𝑡</m:t>
                          </m:r>
                        </m:sub>
                      </m:sSub>
                      <m:r>
                        <a:rPr lang="en-US" i="1">
                          <a:latin typeface="Cambria Math" panose="02040503050406030204" pitchFamily="18" charset="0"/>
                          <a:ea typeface="DengXian"/>
                          <a:cs typeface="Times New Roman" panose="02020603050405020304" pitchFamily="18" charset="0"/>
                        </a:rPr>
                        <m:t>=</m:t>
                      </m:r>
                      <m:sSup>
                        <m:sSupPr>
                          <m:ctrlPr>
                            <a:rPr lang="en-US" i="1">
                              <a:latin typeface="Cambria Math" panose="02040503050406030204" pitchFamily="18" charset="0"/>
                              <a:ea typeface="DengXian"/>
                              <a:cs typeface="Times New Roman" panose="02020603050405020304" pitchFamily="18" charset="0"/>
                            </a:rPr>
                          </m:ctrlPr>
                        </m:sSupPr>
                        <m:e>
                          <m:d>
                            <m:dPr>
                              <m:ctrlPr>
                                <a:rPr lang="en-US" i="1">
                                  <a:latin typeface="Cambria Math" panose="02040503050406030204" pitchFamily="18" charset="0"/>
                                  <a:ea typeface="DengXian"/>
                                  <a:cs typeface="Times New Roman" panose="02020603050405020304" pitchFamily="18" charset="0"/>
                                </a:rPr>
                              </m:ctrlPr>
                            </m:dPr>
                            <m:e>
                              <m:r>
                                <a:rPr lang="en-US" i="1">
                                  <a:latin typeface="Cambria Math" panose="02040503050406030204" pitchFamily="18" charset="0"/>
                                  <a:ea typeface="DengXian"/>
                                  <a:cs typeface="Times New Roman" panose="02020603050405020304" pitchFamily="18" charset="0"/>
                                </a:rPr>
                                <m:t>1−</m:t>
                              </m:r>
                              <m:r>
                                <a:rPr lang="en-US" i="1">
                                  <a:latin typeface="Cambria Math" panose="02040503050406030204" pitchFamily="18" charset="0"/>
                                  <a:ea typeface="DengXian"/>
                                  <a:cs typeface="Times New Roman" panose="02020603050405020304" pitchFamily="18" charset="0"/>
                                </a:rPr>
                                <m:t>𝐵</m:t>
                              </m:r>
                            </m:e>
                          </m:d>
                        </m:e>
                        <m:sup>
                          <m:r>
                            <a:rPr lang="en-US" i="1">
                              <a:latin typeface="Cambria Math" panose="02040503050406030204" pitchFamily="18" charset="0"/>
                              <a:ea typeface="DengXian"/>
                              <a:cs typeface="Times New Roman" panose="02020603050405020304" pitchFamily="18" charset="0"/>
                            </a:rPr>
                            <m:t>𝑑</m:t>
                          </m:r>
                        </m:sup>
                      </m:sSup>
                      <m:sSub>
                        <m:sSubPr>
                          <m:ctrlPr>
                            <a:rPr lang="en-US" i="1">
                              <a:latin typeface="Cambria Math" panose="02040503050406030204" pitchFamily="18" charset="0"/>
                              <a:ea typeface="DengXian"/>
                              <a:cs typeface="Times New Roman" panose="02020603050405020304" pitchFamily="18" charset="0"/>
                            </a:rPr>
                          </m:ctrlPr>
                        </m:sSubPr>
                        <m:e>
                          <m:r>
                            <a:rPr lang="en-US" i="1">
                              <a:latin typeface="Cambria Math" panose="02040503050406030204" pitchFamily="18" charset="0"/>
                              <a:ea typeface="DengXian"/>
                              <a:cs typeface="Times New Roman" panose="02020603050405020304" pitchFamily="18" charset="0"/>
                            </a:rPr>
                            <m:t>𝑋</m:t>
                          </m:r>
                        </m:e>
                        <m:sub>
                          <m:r>
                            <a:rPr lang="en-US" i="1">
                              <a:latin typeface="Cambria Math" panose="02040503050406030204" pitchFamily="18" charset="0"/>
                              <a:ea typeface="DengXian"/>
                              <a:cs typeface="Times New Roman" panose="02020603050405020304" pitchFamily="18" charset="0"/>
                            </a:rPr>
                            <m:t>𝑡</m:t>
                          </m:r>
                        </m:sub>
                      </m:sSub>
                      <m:r>
                        <a:rPr lang="en-US" i="1">
                          <a:latin typeface="Cambria Math" panose="02040503050406030204" pitchFamily="18" charset="0"/>
                          <a:ea typeface="DengXian"/>
                          <a:cs typeface="Times New Roman" panose="02020603050405020304" pitchFamily="18" charset="0"/>
                        </a:rPr>
                        <m:t>~</m:t>
                      </m:r>
                      <m:r>
                        <a:rPr lang="en-US" i="1">
                          <a:latin typeface="Cambria Math" panose="02040503050406030204" pitchFamily="18" charset="0"/>
                          <a:ea typeface="DengXian"/>
                          <a:cs typeface="Times New Roman" panose="02020603050405020304" pitchFamily="18" charset="0"/>
                        </a:rPr>
                        <m:t>𝐴𝑅𝑀𝐴</m:t>
                      </m:r>
                      <m:d>
                        <m:dPr>
                          <m:ctrlPr>
                            <a:rPr lang="en-US" i="1">
                              <a:latin typeface="Cambria Math" panose="02040503050406030204" pitchFamily="18" charset="0"/>
                              <a:ea typeface="DengXian"/>
                              <a:cs typeface="Times New Roman" panose="02020603050405020304" pitchFamily="18" charset="0"/>
                            </a:rPr>
                          </m:ctrlPr>
                        </m:dPr>
                        <m:e>
                          <m:r>
                            <a:rPr lang="en-US" i="1">
                              <a:latin typeface="Cambria Math" panose="02040503050406030204" pitchFamily="18" charset="0"/>
                              <a:ea typeface="DengXian"/>
                              <a:cs typeface="Times New Roman" panose="02020603050405020304" pitchFamily="18" charset="0"/>
                            </a:rPr>
                            <m:t>𝑝</m:t>
                          </m:r>
                          <m:r>
                            <a:rPr lang="en-US" i="1">
                              <a:latin typeface="Cambria Math" panose="02040503050406030204" pitchFamily="18" charset="0"/>
                              <a:ea typeface="DengXian"/>
                              <a:cs typeface="Times New Roman" panose="02020603050405020304" pitchFamily="18" charset="0"/>
                            </a:rPr>
                            <m:t>,</m:t>
                          </m:r>
                          <m:r>
                            <a:rPr lang="en-US" i="1">
                              <a:latin typeface="Cambria Math" panose="02040503050406030204" pitchFamily="18" charset="0"/>
                              <a:ea typeface="DengXian"/>
                              <a:cs typeface="Times New Roman" panose="02020603050405020304" pitchFamily="18" charset="0"/>
                            </a:rPr>
                            <m:t>𝑞</m:t>
                          </m:r>
                        </m:e>
                      </m:d>
                    </m:oMath>
                  </m:oMathPara>
                </a14:m>
                <a:endParaRPr lang="en-US" dirty="0">
                  <a:effectLst/>
                  <a:latin typeface="Calibri" panose="020F0502020204030204" pitchFamily="34" charset="0"/>
                  <a:ea typeface="DengXian"/>
                  <a:cs typeface="Calibri" panose="020F0502020204030204" pitchFamily="34" charset="0"/>
                </a:endParaRPr>
              </a:p>
              <a:p>
                <a:r>
                  <a:rPr lang="en-US" dirty="0">
                    <a:latin typeface="Calibri" panose="020F0502020204030204" pitchFamily="34" charset="0"/>
                    <a:ea typeface="DengXian"/>
                    <a:cs typeface="Calibri" panose="020F0502020204030204" pitchFamily="34" charset="0"/>
                  </a:rPr>
                  <a:t>where, ‘d’ is the smallest integer for which </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en-US">
                            <a:latin typeface="Cambria Math" panose="02040503050406030204" pitchFamily="18" charset="0"/>
                            <a:ea typeface="DengXian"/>
                            <a:cs typeface="Times New Roman" panose="02020603050405020304" pitchFamily="18" charset="0"/>
                          </a:rPr>
                          <m:t>𝛻</m:t>
                        </m:r>
                      </m:e>
                      <m:sup>
                        <m:r>
                          <a:rPr lang="en-US" i="1">
                            <a:latin typeface="Cambria Math" panose="02040503050406030204" pitchFamily="18" charset="0"/>
                            <a:ea typeface="DengXian"/>
                            <a:cs typeface="Times New Roman" panose="02020603050405020304" pitchFamily="18" charset="0"/>
                          </a:rPr>
                          <m:t>𝑑</m:t>
                        </m:r>
                      </m:sup>
                    </m:sSup>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DengXian"/>
                            <a:cs typeface="Times New Roman" panose="02020603050405020304" pitchFamily="18" charset="0"/>
                          </a:rPr>
                          <m:t>𝑋</m:t>
                        </m:r>
                      </m:e>
                      <m:sub>
                        <m:r>
                          <a:rPr lang="en-US" i="1">
                            <a:latin typeface="Cambria Math" panose="02040503050406030204" pitchFamily="18" charset="0"/>
                            <a:ea typeface="DengXian"/>
                            <a:cs typeface="Times New Roman" panose="02020603050405020304" pitchFamily="18" charset="0"/>
                          </a:rPr>
                          <m:t>𝑡</m:t>
                        </m:r>
                      </m:sub>
                    </m:sSub>
                  </m:oMath>
                </a14:m>
                <a:r>
                  <a:rPr lang="en-US" dirty="0">
                    <a:latin typeface="Calibri" panose="020F0502020204030204" pitchFamily="34" charset="0"/>
                    <a:ea typeface="DengXian"/>
                    <a:cs typeface="Calibri" panose="020F0502020204030204" pitchFamily="34" charset="0"/>
                  </a:rPr>
                  <a:t> is stationary. From our analysis, d= 1. So, we can use </a:t>
                </a:r>
                <a:r>
                  <a:rPr lang="en-US" b="1" dirty="0" smtClean="0">
                    <a:latin typeface="Calibri" panose="020F0502020204030204" pitchFamily="34" charset="0"/>
                    <a:ea typeface="DengXian"/>
                    <a:cs typeface="Calibri" panose="020F0502020204030204" pitchFamily="34" charset="0"/>
                  </a:rPr>
                  <a:t>ARIMA(5,1,3) </a:t>
                </a:r>
                <a:r>
                  <a:rPr lang="en-US" b="1" dirty="0">
                    <a:latin typeface="Calibri" panose="020F0502020204030204" pitchFamily="34" charset="0"/>
                    <a:ea typeface="DengXian"/>
                    <a:cs typeface="Calibri" panose="020F0502020204030204" pitchFamily="34" charset="0"/>
                  </a:rPr>
                  <a:t>for fitting and forecasting procedure.</a:t>
                </a:r>
                <a:endParaRPr lang="en-US" dirty="0">
                  <a:latin typeface="Calibri" panose="020F0502020204030204" pitchFamily="34" charset="0"/>
                  <a:cs typeface="Calibri" panose="020F0502020204030204" pitchFamily="34" charset="0"/>
                </a:endParaRPr>
              </a:p>
            </p:txBody>
          </p:sp>
        </mc:Choice>
        <mc:Fallback>
          <p:sp>
            <p:nvSpPr>
              <p:cNvPr id="5" name="Rectangle 4"/>
              <p:cNvSpPr>
                <a:spLocks noRot="1" noChangeAspect="1" noMove="1" noResize="1" noEditPoints="1" noAdjustHandles="1" noChangeArrowheads="1" noChangeShapeType="1" noTextEdit="1"/>
              </p:cNvSpPr>
              <p:nvPr/>
            </p:nvSpPr>
            <p:spPr>
              <a:xfrm>
                <a:off x="582966" y="1046769"/>
                <a:ext cx="11026065" cy="1448923"/>
              </a:xfrm>
              <a:prstGeom prst="rect">
                <a:avLst/>
              </a:prstGeom>
              <a:blipFill>
                <a:blip r:embed="rId2"/>
                <a:stretch>
                  <a:fillRect l="-498" t="-2110" b="-5907"/>
                </a:stretch>
              </a:blipFill>
            </p:spPr>
            <p:txBody>
              <a:bodyPr/>
              <a:lstStyle/>
              <a:p>
                <a:r>
                  <a:rPr lang="en-US">
                    <a:noFill/>
                  </a:rPr>
                  <a:t> </a:t>
                </a:r>
              </a:p>
            </p:txBody>
          </p:sp>
        </mc:Fallback>
      </mc:AlternateContent>
      <p:sp>
        <p:nvSpPr>
          <p:cNvPr id="6" name="Rectangle 5"/>
          <p:cNvSpPr/>
          <p:nvPr/>
        </p:nvSpPr>
        <p:spPr>
          <a:xfrm>
            <a:off x="4906409" y="2718135"/>
            <a:ext cx="2379177" cy="461665"/>
          </a:xfrm>
          <a:prstGeom prst="rect">
            <a:avLst/>
          </a:prstGeom>
        </p:spPr>
        <p:txBody>
          <a:bodyPr wrap="none">
            <a:spAutoFit/>
          </a:bodyPr>
          <a:lstStyle/>
          <a:p>
            <a:r>
              <a:rPr lang="en-US" sz="2400" b="1" u="sng" dirty="0">
                <a:effectLst>
                  <a:outerShdw blurRad="38100" dist="38100" dir="2700000" algn="tl">
                    <a:srgbClr val="000000">
                      <a:alpha val="43137"/>
                    </a:srgbClr>
                  </a:outerShdw>
                </a:effectLst>
                <a:latin typeface="Calibri" panose="020F0502020204030204" pitchFamily="34" charset="0"/>
                <a:ea typeface="DengXian"/>
                <a:cs typeface="Calibri" panose="020F0502020204030204" pitchFamily="34" charset="0"/>
              </a:rPr>
              <a:t>Residual Analysis</a:t>
            </a:r>
            <a:endParaRPr lang="en-US"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7" name="Rectangle 6"/>
              <p:cNvSpPr/>
              <p:nvPr/>
            </p:nvSpPr>
            <p:spPr>
              <a:xfrm>
                <a:off x="582966" y="3512345"/>
                <a:ext cx="11026065" cy="2340321"/>
              </a:xfrm>
              <a:prstGeom prst="rect">
                <a:avLst/>
              </a:prstGeom>
            </p:spPr>
            <p:txBody>
              <a:bodyPr wrap="square">
                <a:spAutoFit/>
              </a:bodyPr>
              <a:lstStyle/>
              <a:p>
                <a:pPr marL="228600" marR="0">
                  <a:lnSpc>
                    <a:spcPct val="106000"/>
                  </a:lnSpc>
                  <a:spcBef>
                    <a:spcPts val="0"/>
                  </a:spcBef>
                  <a:spcAft>
                    <a:spcPts val="800"/>
                  </a:spcAft>
                </a:pPr>
                <a:r>
                  <a:rPr lang="en-US" dirty="0" smtClean="0">
                    <a:latin typeface="Calibri" panose="020F0502020204030204" pitchFamily="34" charset="0"/>
                    <a:ea typeface="DengXian"/>
                    <a:cs typeface="Calibri" panose="020F0502020204030204" pitchFamily="34" charset="0"/>
                  </a:rPr>
                  <a:t>In our data, we have fitted, the ARIMA(5,1,3) model. The model is given by</a:t>
                </a:r>
                <a:r>
                  <a:rPr lang="en-US" dirty="0" smtClean="0">
                    <a:latin typeface="Calibri" panose="020F0502020204030204" pitchFamily="34" charset="0"/>
                    <a:ea typeface="DengXian"/>
                    <a:cs typeface="Calibri" panose="020F0502020204030204" pitchFamily="34" charset="0"/>
                  </a:rPr>
                  <a:t>,</a:t>
                </a:r>
              </a:p>
              <a:p>
                <a:pPr marL="228600" marR="0">
                  <a:lnSpc>
                    <a:spcPct val="106000"/>
                  </a:lnSpc>
                  <a:spcBef>
                    <a:spcPts val="0"/>
                  </a:spcBef>
                  <a:spcAft>
                    <a:spcPts val="800"/>
                  </a:spcAft>
                </a:pPr>
                <a14:m>
                  <m:oMath xmlns:m="http://schemas.openxmlformats.org/officeDocument/2006/math">
                    <m:acc>
                      <m:accPr>
                        <m:chr m:val="̂"/>
                        <m:ctrlPr>
                          <a:rPr lang="en-US" i="1">
                            <a:latin typeface="Cambria Math" panose="02040503050406030204" pitchFamily="18" charset="0"/>
                            <a:ea typeface="DengXian"/>
                            <a:cs typeface="Cordia New"/>
                          </a:rPr>
                        </m:ctrlPr>
                      </m:accPr>
                      <m:e>
                        <m:sSub>
                          <m:sSubPr>
                            <m:ctrlPr>
                              <a:rPr lang="en-US" i="1">
                                <a:latin typeface="Cambria Math" panose="02040503050406030204" pitchFamily="18" charset="0"/>
                                <a:ea typeface="DengXian"/>
                                <a:cs typeface="Cordia New"/>
                              </a:rPr>
                            </m:ctrlPr>
                          </m:sSubPr>
                          <m:e>
                            <m:r>
                              <a:rPr lang="en-US" i="1">
                                <a:latin typeface="Cambria Math" panose="02040503050406030204" pitchFamily="18" charset="0"/>
                                <a:ea typeface="DengXian"/>
                                <a:cs typeface="Cordia New"/>
                              </a:rPr>
                              <m:t>𝑥</m:t>
                            </m:r>
                          </m:e>
                          <m:sub>
                            <m:r>
                              <a:rPr lang="en-US" i="1">
                                <a:latin typeface="Cambria Math" panose="02040503050406030204" pitchFamily="18" charset="0"/>
                                <a:ea typeface="DengXian"/>
                                <a:cs typeface="Cordia New"/>
                              </a:rPr>
                              <m:t>𝑡</m:t>
                            </m:r>
                          </m:sub>
                        </m:sSub>
                      </m:e>
                    </m:acc>
                    <m:r>
                      <a:rPr lang="en-US" i="1">
                        <a:latin typeface="Cambria Math" panose="02040503050406030204" pitchFamily="18" charset="0"/>
                        <a:ea typeface="DengXian"/>
                        <a:cs typeface="Cordia New"/>
                      </a:rPr>
                      <m:t>=</m:t>
                    </m:r>
                    <m:r>
                      <a:rPr lang="en-US" i="1">
                        <a:latin typeface="Cambria Math" panose="02040503050406030204" pitchFamily="18" charset="0"/>
                        <a:ea typeface="DengXian"/>
                        <a:cs typeface="Cordia New"/>
                      </a:rPr>
                      <m:t>0.0504</m:t>
                    </m:r>
                    <m:sSub>
                      <m:sSubPr>
                        <m:ctrlPr>
                          <a:rPr lang="en-US" i="1">
                            <a:latin typeface="Cambria Math" panose="02040503050406030204" pitchFamily="18" charset="0"/>
                            <a:ea typeface="DengXian"/>
                            <a:cs typeface="Cordia New"/>
                          </a:rPr>
                        </m:ctrlPr>
                      </m:sSubPr>
                      <m:e>
                        <m:r>
                          <a:rPr lang="en-US" i="1">
                            <a:latin typeface="Cambria Math" panose="02040503050406030204" pitchFamily="18" charset="0"/>
                            <a:ea typeface="DengXian"/>
                            <a:cs typeface="Cordia New"/>
                          </a:rPr>
                          <m:t>𝑥</m:t>
                        </m:r>
                      </m:e>
                      <m:sub>
                        <m:r>
                          <a:rPr lang="en-US" i="1">
                            <a:latin typeface="Cambria Math" panose="02040503050406030204" pitchFamily="18" charset="0"/>
                            <a:ea typeface="DengXian"/>
                            <a:cs typeface="Cordia New"/>
                          </a:rPr>
                          <m:t>𝑡</m:t>
                        </m:r>
                        <m:r>
                          <a:rPr lang="en-US" i="1">
                            <a:latin typeface="Cambria Math" panose="02040503050406030204" pitchFamily="18" charset="0"/>
                            <a:ea typeface="DengXian"/>
                            <a:cs typeface="Cordia New"/>
                          </a:rPr>
                          <m:t>−1</m:t>
                        </m:r>
                      </m:sub>
                    </m:sSub>
                    <m:r>
                      <a:rPr lang="en-US" b="0" i="1" smtClean="0">
                        <a:latin typeface="Cambria Math" panose="02040503050406030204" pitchFamily="18" charset="0"/>
                        <a:ea typeface="DengXian"/>
                        <a:cs typeface="Cordia New"/>
                      </a:rPr>
                      <m:t>+</m:t>
                    </m:r>
                    <m:r>
                      <a:rPr lang="en-US" i="1">
                        <a:latin typeface="Cambria Math" panose="02040503050406030204" pitchFamily="18" charset="0"/>
                        <a:ea typeface="DengXian"/>
                        <a:cs typeface="Cordia New"/>
                      </a:rPr>
                      <m:t>0.1893</m:t>
                    </m:r>
                    <m:sSub>
                      <m:sSubPr>
                        <m:ctrlPr>
                          <a:rPr lang="en-US" i="1">
                            <a:latin typeface="Cambria Math" panose="02040503050406030204" pitchFamily="18" charset="0"/>
                            <a:ea typeface="DengXian"/>
                            <a:cs typeface="Cordia New"/>
                          </a:rPr>
                        </m:ctrlPr>
                      </m:sSubPr>
                      <m:e>
                        <m:r>
                          <a:rPr lang="en-US" i="1">
                            <a:latin typeface="Cambria Math" panose="02040503050406030204" pitchFamily="18" charset="0"/>
                            <a:ea typeface="DengXian"/>
                            <a:cs typeface="Cordia New"/>
                          </a:rPr>
                          <m:t>𝑥</m:t>
                        </m:r>
                      </m:e>
                      <m:sub>
                        <m:r>
                          <a:rPr lang="en-US" i="1">
                            <a:latin typeface="Cambria Math" panose="02040503050406030204" pitchFamily="18" charset="0"/>
                            <a:ea typeface="DengXian"/>
                            <a:cs typeface="Cordia New"/>
                          </a:rPr>
                          <m:t>𝑡</m:t>
                        </m:r>
                        <m:r>
                          <a:rPr lang="en-US" i="1">
                            <a:latin typeface="Cambria Math" panose="02040503050406030204" pitchFamily="18" charset="0"/>
                            <a:ea typeface="DengXian"/>
                            <a:cs typeface="Cordia New"/>
                          </a:rPr>
                          <m:t>−2</m:t>
                        </m:r>
                      </m:sub>
                    </m:sSub>
                    <m:r>
                      <a:rPr lang="en-US" b="0" i="1" smtClean="0">
                        <a:latin typeface="Cambria Math" panose="02040503050406030204" pitchFamily="18" charset="0"/>
                        <a:ea typeface="DengXian"/>
                        <a:cs typeface="Cordia New"/>
                      </a:rPr>
                      <m:t> −</m:t>
                    </m:r>
                    <m:r>
                      <a:rPr lang="en-US" i="1">
                        <a:latin typeface="Cambria Math" panose="02040503050406030204" pitchFamily="18" charset="0"/>
                        <a:ea typeface="DengXian"/>
                        <a:cs typeface="Cordia New"/>
                      </a:rPr>
                      <m:t>0.9567</m:t>
                    </m:r>
                    <m:sSub>
                      <m:sSubPr>
                        <m:ctrlPr>
                          <a:rPr lang="en-US" i="1">
                            <a:latin typeface="Cambria Math" panose="02040503050406030204" pitchFamily="18" charset="0"/>
                            <a:ea typeface="DengXian"/>
                            <a:cs typeface="Cordia New"/>
                          </a:rPr>
                        </m:ctrlPr>
                      </m:sSubPr>
                      <m:e>
                        <m:r>
                          <a:rPr lang="en-US" i="1">
                            <a:latin typeface="Cambria Math" panose="02040503050406030204" pitchFamily="18" charset="0"/>
                            <a:ea typeface="DengXian"/>
                            <a:cs typeface="Cordia New"/>
                          </a:rPr>
                          <m:t>𝑥</m:t>
                        </m:r>
                      </m:e>
                      <m:sub>
                        <m:r>
                          <a:rPr lang="en-US" i="1">
                            <a:latin typeface="Cambria Math" panose="02040503050406030204" pitchFamily="18" charset="0"/>
                            <a:ea typeface="DengXian"/>
                            <a:cs typeface="Cordia New"/>
                          </a:rPr>
                          <m:t>𝑡</m:t>
                        </m:r>
                        <m:r>
                          <a:rPr lang="en-US" i="1">
                            <a:latin typeface="Cambria Math" panose="02040503050406030204" pitchFamily="18" charset="0"/>
                            <a:ea typeface="DengXian"/>
                            <a:cs typeface="Cordia New"/>
                          </a:rPr>
                          <m:t>−3</m:t>
                        </m:r>
                      </m:sub>
                    </m:sSub>
                    <m:r>
                      <a:rPr lang="en-US" b="0" i="1" smtClean="0">
                        <a:latin typeface="Cambria Math" panose="02040503050406030204" pitchFamily="18" charset="0"/>
                        <a:ea typeface="DengXian"/>
                        <a:cs typeface="Cordia New"/>
                      </a:rPr>
                      <m:t> −</m:t>
                    </m:r>
                    <m:r>
                      <a:rPr lang="en-US" i="1">
                        <a:latin typeface="Cambria Math" panose="02040503050406030204" pitchFamily="18" charset="0"/>
                        <a:ea typeface="DengXian"/>
                        <a:cs typeface="Cordia New"/>
                      </a:rPr>
                      <m:t>0.1112</m:t>
                    </m:r>
                    <m:sSub>
                      <m:sSubPr>
                        <m:ctrlPr>
                          <a:rPr lang="en-US" i="1">
                            <a:latin typeface="Cambria Math" panose="02040503050406030204" pitchFamily="18" charset="0"/>
                            <a:ea typeface="DengXian"/>
                            <a:cs typeface="Cordia New"/>
                          </a:rPr>
                        </m:ctrlPr>
                      </m:sSubPr>
                      <m:e>
                        <m:r>
                          <a:rPr lang="en-US" i="1">
                            <a:latin typeface="Cambria Math" panose="02040503050406030204" pitchFamily="18" charset="0"/>
                            <a:ea typeface="DengXian"/>
                            <a:cs typeface="Cordia New"/>
                          </a:rPr>
                          <m:t>𝑥</m:t>
                        </m:r>
                      </m:e>
                      <m:sub>
                        <m:r>
                          <a:rPr lang="en-US" i="1">
                            <a:latin typeface="Cambria Math" panose="02040503050406030204" pitchFamily="18" charset="0"/>
                            <a:ea typeface="DengXian"/>
                            <a:cs typeface="Cordia New"/>
                          </a:rPr>
                          <m:t>𝑡</m:t>
                        </m:r>
                        <m:r>
                          <a:rPr lang="en-US" i="1">
                            <a:latin typeface="Cambria Math" panose="02040503050406030204" pitchFamily="18" charset="0"/>
                            <a:ea typeface="DengXian"/>
                            <a:cs typeface="Cordia New"/>
                          </a:rPr>
                          <m:t>−4</m:t>
                        </m:r>
                      </m:sub>
                    </m:sSub>
                    <m:r>
                      <a:rPr lang="en-US" i="1">
                        <a:latin typeface="Cambria Math" panose="02040503050406030204" pitchFamily="18" charset="0"/>
                        <a:ea typeface="DengXian"/>
                        <a:cs typeface="Cordia New"/>
                      </a:rPr>
                      <m:t>+</m:t>
                    </m:r>
                    <m:r>
                      <a:rPr lang="en-US" i="1">
                        <a:latin typeface="Cambria Math" panose="02040503050406030204" pitchFamily="18" charset="0"/>
                        <a:ea typeface="DengXian"/>
                        <a:cs typeface="Cordia New"/>
                      </a:rPr>
                      <m:t>0.0965</m:t>
                    </m:r>
                    <m:sSub>
                      <m:sSubPr>
                        <m:ctrlPr>
                          <a:rPr lang="en-US" i="1">
                            <a:latin typeface="Cambria Math" panose="02040503050406030204" pitchFamily="18" charset="0"/>
                            <a:ea typeface="DengXian"/>
                            <a:cs typeface="Cordia New"/>
                          </a:rPr>
                        </m:ctrlPr>
                      </m:sSubPr>
                      <m:e>
                        <m:r>
                          <a:rPr lang="en-US" i="1">
                            <a:latin typeface="Cambria Math" panose="02040503050406030204" pitchFamily="18" charset="0"/>
                            <a:ea typeface="DengXian"/>
                            <a:cs typeface="Cordia New"/>
                          </a:rPr>
                          <m:t>𝑥</m:t>
                        </m:r>
                      </m:e>
                      <m:sub>
                        <m:r>
                          <a:rPr lang="en-US" i="1">
                            <a:latin typeface="Cambria Math" panose="02040503050406030204" pitchFamily="18" charset="0"/>
                            <a:ea typeface="DengXian"/>
                            <a:cs typeface="Cordia New"/>
                          </a:rPr>
                          <m:t>𝑡</m:t>
                        </m:r>
                        <m:r>
                          <a:rPr lang="en-US" i="1">
                            <a:latin typeface="Cambria Math" panose="02040503050406030204" pitchFamily="18" charset="0"/>
                            <a:ea typeface="DengXian"/>
                            <a:cs typeface="Cordia New"/>
                          </a:rPr>
                          <m:t>−5</m:t>
                        </m:r>
                      </m:sub>
                    </m:sSub>
                    <m:r>
                      <a:rPr lang="en-US" b="0" i="1" smtClean="0">
                        <a:latin typeface="Cambria Math" panose="02040503050406030204" pitchFamily="18" charset="0"/>
                        <a:ea typeface="DengXian"/>
                        <a:cs typeface="Cordia New"/>
                      </a:rPr>
                      <m:t> </m:t>
                    </m:r>
                    <m:r>
                      <a:rPr lang="en-US" i="1">
                        <a:latin typeface="Cambria Math" panose="02040503050406030204" pitchFamily="18" charset="0"/>
                        <a:ea typeface="DengXian"/>
                        <a:cs typeface="Cordia New"/>
                      </a:rPr>
                      <m:t>+</m:t>
                    </m:r>
                    <m:sSub>
                      <m:sSubPr>
                        <m:ctrlPr>
                          <a:rPr lang="en-US" i="1">
                            <a:latin typeface="Cambria Math" panose="02040503050406030204" pitchFamily="18" charset="0"/>
                            <a:ea typeface="DengXian"/>
                            <a:cs typeface="Cordia New"/>
                          </a:rPr>
                        </m:ctrlPr>
                      </m:sSubPr>
                      <m:e>
                        <m:r>
                          <a:rPr lang="en-US" i="1">
                            <a:latin typeface="Cambria Math" panose="02040503050406030204" pitchFamily="18" charset="0"/>
                            <a:ea typeface="DengXian"/>
                            <a:cs typeface="Cordia New"/>
                          </a:rPr>
                          <m:t>𝜖</m:t>
                        </m:r>
                      </m:e>
                      <m:sub>
                        <m:r>
                          <a:rPr lang="en-US" i="1">
                            <a:latin typeface="Cambria Math" panose="02040503050406030204" pitchFamily="18" charset="0"/>
                            <a:ea typeface="DengXian"/>
                            <a:cs typeface="Cordia New"/>
                          </a:rPr>
                          <m:t>𝑡</m:t>
                        </m:r>
                      </m:sub>
                    </m:sSub>
                    <m:r>
                      <a:rPr lang="en-US" b="0" i="1" smtClean="0">
                        <a:latin typeface="Cambria Math" panose="02040503050406030204" pitchFamily="18" charset="0"/>
                        <a:ea typeface="DengXian"/>
                        <a:cs typeface="Cordia New"/>
                      </a:rPr>
                      <m:t>−</m:t>
                    </m:r>
                    <m:r>
                      <a:rPr lang="en-US" i="1">
                        <a:latin typeface="Cambria Math" panose="02040503050406030204" pitchFamily="18" charset="0"/>
                        <a:ea typeface="DengXian"/>
                        <a:cs typeface="Cordia New"/>
                      </a:rPr>
                      <m:t>0.1099</m:t>
                    </m:r>
                    <m:sSub>
                      <m:sSubPr>
                        <m:ctrlPr>
                          <a:rPr lang="en-US" i="1">
                            <a:latin typeface="Cambria Math" panose="02040503050406030204" pitchFamily="18" charset="0"/>
                            <a:ea typeface="DengXian"/>
                            <a:cs typeface="Cordia New"/>
                          </a:rPr>
                        </m:ctrlPr>
                      </m:sSubPr>
                      <m:e>
                        <m:r>
                          <a:rPr lang="en-US" i="1">
                            <a:latin typeface="Cambria Math" panose="02040503050406030204" pitchFamily="18" charset="0"/>
                            <a:ea typeface="DengXian"/>
                            <a:cs typeface="Cordia New"/>
                          </a:rPr>
                          <m:t>𝜖</m:t>
                        </m:r>
                      </m:e>
                      <m:sub>
                        <m:r>
                          <a:rPr lang="en-US" i="1">
                            <a:latin typeface="Cambria Math" panose="02040503050406030204" pitchFamily="18" charset="0"/>
                            <a:ea typeface="DengXian"/>
                            <a:cs typeface="Cordia New"/>
                          </a:rPr>
                          <m:t>𝑡</m:t>
                        </m:r>
                        <m:r>
                          <a:rPr lang="en-US" i="1">
                            <a:latin typeface="Cambria Math" panose="02040503050406030204" pitchFamily="18" charset="0"/>
                            <a:ea typeface="DengXian"/>
                            <a:cs typeface="Cordia New"/>
                          </a:rPr>
                          <m:t>−1</m:t>
                        </m:r>
                      </m:sub>
                    </m:sSub>
                    <m:r>
                      <a:rPr lang="en-US" b="0" i="1" smtClean="0">
                        <a:latin typeface="Cambria Math" panose="02040503050406030204" pitchFamily="18" charset="0"/>
                        <a:ea typeface="DengXian"/>
                        <a:cs typeface="Cordia New"/>
                      </a:rPr>
                      <m:t>−</m:t>
                    </m:r>
                    <m:r>
                      <a:rPr lang="en-US" i="1">
                        <a:latin typeface="Cambria Math" panose="02040503050406030204" pitchFamily="18" charset="0"/>
                        <a:ea typeface="DengXian"/>
                        <a:cs typeface="Cordia New"/>
                      </a:rPr>
                      <m:t>0.0888</m:t>
                    </m:r>
                    <m:sSub>
                      <m:sSubPr>
                        <m:ctrlPr>
                          <a:rPr lang="en-US" i="1">
                            <a:latin typeface="Cambria Math" panose="02040503050406030204" pitchFamily="18" charset="0"/>
                            <a:ea typeface="DengXian"/>
                            <a:cs typeface="Cordia New"/>
                          </a:rPr>
                        </m:ctrlPr>
                      </m:sSubPr>
                      <m:e>
                        <m:r>
                          <a:rPr lang="en-US" i="1">
                            <a:latin typeface="Cambria Math" panose="02040503050406030204" pitchFamily="18" charset="0"/>
                            <a:ea typeface="DengXian"/>
                            <a:cs typeface="Cordia New"/>
                          </a:rPr>
                          <m:t>𝜖</m:t>
                        </m:r>
                      </m:e>
                      <m:sub>
                        <m:r>
                          <a:rPr lang="en-US" i="1">
                            <a:latin typeface="Cambria Math" panose="02040503050406030204" pitchFamily="18" charset="0"/>
                            <a:ea typeface="DengXian"/>
                            <a:cs typeface="Cordia New"/>
                          </a:rPr>
                          <m:t>𝑡</m:t>
                        </m:r>
                        <m:r>
                          <a:rPr lang="en-US" i="1">
                            <a:latin typeface="Cambria Math" panose="02040503050406030204" pitchFamily="18" charset="0"/>
                            <a:ea typeface="DengXian"/>
                            <a:cs typeface="Cordia New"/>
                          </a:rPr>
                          <m:t>−2</m:t>
                        </m:r>
                      </m:sub>
                    </m:sSub>
                  </m:oMath>
                </a14:m>
                <a:r>
                  <a:rPr lang="en-US" dirty="0" smtClean="0">
                    <a:latin typeface="Calibri" panose="020F0502020204030204" pitchFamily="34" charset="0"/>
                    <a:ea typeface="DengXian"/>
                    <a:cs typeface="Calibri" panose="020F0502020204030204" pitchFamily="34" charset="0"/>
                  </a:rPr>
                  <a:t> + </a:t>
                </a:r>
                <a:r>
                  <a:rPr lang="en-US" dirty="0">
                    <a:latin typeface="Calibri" panose="020F0502020204030204" pitchFamily="34" charset="0"/>
                    <a:ea typeface="DengXian"/>
                    <a:cs typeface="Calibri" panose="020F0502020204030204" pitchFamily="34" charset="0"/>
                  </a:rPr>
                  <a:t>0.9822</a:t>
                </a:r>
                <a14:m>
                  <m:oMath xmlns:m="http://schemas.openxmlformats.org/officeDocument/2006/math">
                    <m:sSub>
                      <m:sSubPr>
                        <m:ctrlPr>
                          <a:rPr lang="en-US" i="1">
                            <a:latin typeface="Cambria Math" panose="02040503050406030204" pitchFamily="18" charset="0"/>
                            <a:ea typeface="DengXian"/>
                            <a:cs typeface="Cordia New"/>
                          </a:rPr>
                        </m:ctrlPr>
                      </m:sSubPr>
                      <m:e>
                        <m:r>
                          <a:rPr lang="en-US" i="1">
                            <a:latin typeface="Cambria Math" panose="02040503050406030204" pitchFamily="18" charset="0"/>
                            <a:ea typeface="DengXian"/>
                            <a:cs typeface="Cordia New"/>
                          </a:rPr>
                          <m:t>𝜖</m:t>
                        </m:r>
                      </m:e>
                      <m:sub>
                        <m:r>
                          <a:rPr lang="en-US" i="1">
                            <a:latin typeface="Cambria Math" panose="02040503050406030204" pitchFamily="18" charset="0"/>
                            <a:ea typeface="DengXian"/>
                            <a:cs typeface="Cordia New"/>
                          </a:rPr>
                          <m:t>𝑡</m:t>
                        </m:r>
                        <m:r>
                          <a:rPr lang="en-US" i="1">
                            <a:latin typeface="Cambria Math" panose="02040503050406030204" pitchFamily="18" charset="0"/>
                            <a:ea typeface="DengXian"/>
                            <a:cs typeface="Cordia New"/>
                          </a:rPr>
                          <m:t>−3</m:t>
                        </m:r>
                      </m:sub>
                    </m:sSub>
                  </m:oMath>
                </a14:m>
                <a:endParaRPr lang="en-US" dirty="0">
                  <a:effectLst/>
                  <a:latin typeface="Calibri" panose="020F0502020204030204" pitchFamily="34" charset="0"/>
                  <a:ea typeface="DengXian"/>
                  <a:cs typeface="Calibri" panose="020F0502020204030204" pitchFamily="34" charset="0"/>
                </a:endParaRPr>
              </a:p>
              <a:p>
                <a:pPr algn="just">
                  <a:lnSpc>
                    <a:spcPct val="106000"/>
                  </a:lnSpc>
                  <a:spcAft>
                    <a:spcPts val="800"/>
                  </a:spcAft>
                </a:pPr>
                <a:r>
                  <a:rPr lang="en-US" dirty="0" smtClean="0">
                    <a:latin typeface="Calibri" panose="020F0502020204030204" pitchFamily="34" charset="0"/>
                    <a:ea typeface="DengXian"/>
                    <a:cs typeface="Calibri" panose="020F0502020204030204" pitchFamily="34" charset="0"/>
                  </a:rPr>
                  <a:t>Residuals </a:t>
                </a:r>
                <a:r>
                  <a:rPr lang="en-US" dirty="0">
                    <a:latin typeface="Calibri" panose="020F0502020204030204" pitchFamily="34" charset="0"/>
                    <a:ea typeface="DengXian"/>
                    <a:cs typeface="Calibri" panose="020F0502020204030204" pitchFamily="34" charset="0"/>
                  </a:rPr>
                  <a:t>refer to the information in training or validation set that was not explained by the model fitted. Residual analysis is performed to check whether errors follow </a:t>
                </a:r>
                <a:r>
                  <a:rPr lang="en-US" b="1" dirty="0">
                    <a:latin typeface="Calibri" panose="020F0502020204030204" pitchFamily="34" charset="0"/>
                    <a:ea typeface="DengXian"/>
                    <a:cs typeface="Calibri" panose="020F0502020204030204" pitchFamily="34" charset="0"/>
                  </a:rPr>
                  <a:t>White Noise process</a:t>
                </a:r>
                <a:r>
                  <a:rPr lang="en-US" dirty="0">
                    <a:latin typeface="Calibri" panose="020F0502020204030204" pitchFamily="34" charset="0"/>
                    <a:ea typeface="DengXian"/>
                    <a:cs typeface="Calibri" panose="020F0502020204030204" pitchFamily="34" charset="0"/>
                  </a:rPr>
                  <a:t>. The auto-correlation function having values within the confidence interval of the corresponding estimates, will indicate that the residuals are uncorrelated.</a:t>
                </a:r>
                <a:endParaRPr lang="en-US" dirty="0">
                  <a:effectLst/>
                  <a:latin typeface="Calibri" panose="020F0502020204030204" pitchFamily="34" charset="0"/>
                  <a:ea typeface="DengXian"/>
                  <a:cs typeface="Calibri" panose="020F0502020204030204" pitchFamily="34" charset="0"/>
                </a:endParaRPr>
              </a:p>
            </p:txBody>
          </p:sp>
        </mc:Choice>
        <mc:Fallback>
          <p:sp>
            <p:nvSpPr>
              <p:cNvPr id="7" name="Rectangle 6"/>
              <p:cNvSpPr>
                <a:spLocks noRot="1" noChangeAspect="1" noMove="1" noResize="1" noEditPoints="1" noAdjustHandles="1" noChangeArrowheads="1" noChangeShapeType="1" noTextEdit="1"/>
              </p:cNvSpPr>
              <p:nvPr/>
            </p:nvSpPr>
            <p:spPr>
              <a:xfrm>
                <a:off x="582966" y="3512345"/>
                <a:ext cx="11026065" cy="2340321"/>
              </a:xfrm>
              <a:prstGeom prst="rect">
                <a:avLst/>
              </a:prstGeom>
              <a:blipFill>
                <a:blip r:embed="rId3"/>
                <a:stretch>
                  <a:fillRect l="-498" t="-1042" r="-498" b="-3125"/>
                </a:stretch>
              </a:blipFill>
            </p:spPr>
            <p:txBody>
              <a:bodyPr/>
              <a:lstStyle/>
              <a:p>
                <a:r>
                  <a:rPr lang="en-US">
                    <a:noFill/>
                  </a:rPr>
                  <a:t> </a:t>
                </a:r>
              </a:p>
            </p:txBody>
          </p:sp>
        </mc:Fallback>
      </mc:AlternateContent>
    </p:spTree>
    <p:extLst>
      <p:ext uri="{BB962C8B-B14F-4D97-AF65-F5344CB8AC3E}">
        <p14:creationId xmlns:p14="http://schemas.microsoft.com/office/powerpoint/2010/main" val="2637544796"/>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3682" y="306400"/>
            <a:ext cx="5370990" cy="385939"/>
          </a:xfrm>
          <a:prstGeom prst="rect">
            <a:avLst/>
          </a:prstGeom>
        </p:spPr>
        <p:txBody>
          <a:bodyPr wrap="square">
            <a:spAutoFit/>
          </a:bodyPr>
          <a:lstStyle/>
          <a:p>
            <a:pPr>
              <a:lnSpc>
                <a:spcPct val="106000"/>
              </a:lnSpc>
              <a:spcAft>
                <a:spcPts val="800"/>
              </a:spcAft>
            </a:pPr>
            <a:r>
              <a:rPr lang="en-US" dirty="0">
                <a:latin typeface="Avenir LT Std 35 Light"/>
                <a:ea typeface="DengXian"/>
                <a:cs typeface="Cordia New"/>
              </a:rPr>
              <a:t>The residual plot is as shown below,</a:t>
            </a:r>
            <a:endParaRPr lang="en-US" sz="1600" dirty="0">
              <a:effectLst/>
              <a:latin typeface="Calibri" panose="020F0502020204030204" pitchFamily="34" charset="0"/>
              <a:ea typeface="DengXian"/>
              <a:cs typeface="Cordia New"/>
            </a:endParaRPr>
          </a:p>
        </p:txBody>
      </p:sp>
      <p:sp>
        <p:nvSpPr>
          <p:cNvPr id="5" name="TextBox 4"/>
          <p:cNvSpPr txBox="1"/>
          <p:nvPr/>
        </p:nvSpPr>
        <p:spPr>
          <a:xfrm>
            <a:off x="4571228" y="4442018"/>
            <a:ext cx="3090974" cy="307777"/>
          </a:xfrm>
          <a:prstGeom prst="rect">
            <a:avLst/>
          </a:prstGeom>
          <a:noFill/>
        </p:spPr>
        <p:txBody>
          <a:bodyPr wrap="none" rtlCol="0">
            <a:spAutoFit/>
          </a:bodyPr>
          <a:lstStyle/>
          <a:p>
            <a:r>
              <a:rPr lang="en-US" sz="1400" u="sng"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Fig 4: Residual Plot of the ARIMA Model</a:t>
            </a:r>
            <a:endParaRPr lang="en-US" sz="1400"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Rectangle 6"/>
          <p:cNvSpPr/>
          <p:nvPr/>
        </p:nvSpPr>
        <p:spPr>
          <a:xfrm>
            <a:off x="461639" y="4803060"/>
            <a:ext cx="11026066" cy="1178336"/>
          </a:xfrm>
          <a:prstGeom prst="rect">
            <a:avLst/>
          </a:prstGeom>
        </p:spPr>
        <p:txBody>
          <a:bodyPr wrap="square">
            <a:spAutoFit/>
          </a:bodyPr>
          <a:lstStyle/>
          <a:p>
            <a:pPr algn="just">
              <a:lnSpc>
                <a:spcPct val="106000"/>
              </a:lnSpc>
              <a:spcAft>
                <a:spcPts val="800"/>
              </a:spcAft>
            </a:pPr>
            <a:r>
              <a:rPr lang="en-US" dirty="0">
                <a:latin typeface="Calibri" panose="020F0502020204030204" pitchFamily="34" charset="0"/>
                <a:ea typeface="DengXian"/>
                <a:cs typeface="Calibri" panose="020F0502020204030204" pitchFamily="34" charset="0"/>
              </a:rPr>
              <a:t>We perform </a:t>
            </a:r>
            <a:r>
              <a:rPr lang="en-US" b="1" dirty="0" err="1">
                <a:latin typeface="Calibri" panose="020F0502020204030204" pitchFamily="34" charset="0"/>
                <a:ea typeface="DengXian"/>
                <a:cs typeface="Calibri" panose="020F0502020204030204" pitchFamily="34" charset="0"/>
              </a:rPr>
              <a:t>Ljung</a:t>
            </a:r>
            <a:r>
              <a:rPr lang="en-US" b="1" dirty="0">
                <a:latin typeface="Calibri" panose="020F0502020204030204" pitchFamily="34" charset="0"/>
                <a:ea typeface="DengXian"/>
                <a:cs typeface="Calibri" panose="020F0502020204030204" pitchFamily="34" charset="0"/>
              </a:rPr>
              <a:t>-Box </a:t>
            </a:r>
            <a:r>
              <a:rPr lang="en-US" dirty="0">
                <a:latin typeface="Calibri" panose="020F0502020204030204" pitchFamily="34" charset="0"/>
                <a:ea typeface="DengXian"/>
                <a:cs typeface="Calibri" panose="020F0502020204030204" pitchFamily="34" charset="0"/>
              </a:rPr>
              <a:t>test to check whether the errors are independently distributed.</a:t>
            </a:r>
          </a:p>
          <a:p>
            <a:pPr algn="just">
              <a:lnSpc>
                <a:spcPct val="106000"/>
              </a:lnSpc>
              <a:spcAft>
                <a:spcPts val="800"/>
              </a:spcAft>
            </a:pPr>
            <a:r>
              <a:rPr lang="en-US" dirty="0">
                <a:latin typeface="Calibri" panose="020F0502020204030204" pitchFamily="34" charset="0"/>
                <a:ea typeface="DengXian"/>
                <a:cs typeface="Calibri" panose="020F0502020204030204" pitchFamily="34" charset="0"/>
              </a:rPr>
              <a:t>To test, H</a:t>
            </a:r>
            <a:r>
              <a:rPr lang="en-US" baseline="-25000" dirty="0">
                <a:latin typeface="Calibri" panose="020F0502020204030204" pitchFamily="34" charset="0"/>
                <a:ea typeface="DengXian"/>
                <a:cs typeface="Calibri" panose="020F0502020204030204" pitchFamily="34" charset="0"/>
              </a:rPr>
              <a:t>0</a:t>
            </a:r>
            <a:r>
              <a:rPr lang="en-US" dirty="0">
                <a:latin typeface="Calibri" panose="020F0502020204030204" pitchFamily="34" charset="0"/>
                <a:ea typeface="DengXian"/>
                <a:cs typeface="Calibri" panose="020F0502020204030204" pitchFamily="34" charset="0"/>
              </a:rPr>
              <a:t>: The data is independently distributed </a:t>
            </a:r>
            <a:r>
              <a:rPr lang="en-US" dirty="0" smtClean="0">
                <a:latin typeface="Calibri" panose="020F0502020204030204" pitchFamily="34" charset="0"/>
                <a:ea typeface="DengXian"/>
                <a:cs typeface="Calibri" panose="020F0502020204030204" pitchFamily="34" charset="0"/>
              </a:rPr>
              <a:t>   ag.    H</a:t>
            </a:r>
            <a:r>
              <a:rPr lang="en-US" baseline="-25000" dirty="0" smtClean="0">
                <a:latin typeface="Calibri" panose="020F0502020204030204" pitchFamily="34" charset="0"/>
                <a:ea typeface="DengXian"/>
                <a:cs typeface="Calibri" panose="020F0502020204030204" pitchFamily="34" charset="0"/>
              </a:rPr>
              <a:t>1</a:t>
            </a:r>
            <a:r>
              <a:rPr lang="en-US" dirty="0">
                <a:latin typeface="Calibri" panose="020F0502020204030204" pitchFamily="34" charset="0"/>
                <a:ea typeface="DengXian"/>
                <a:cs typeface="Calibri" panose="020F0502020204030204" pitchFamily="34" charset="0"/>
              </a:rPr>
              <a:t>: not </a:t>
            </a:r>
            <a:r>
              <a:rPr lang="en-US" dirty="0" smtClean="0">
                <a:latin typeface="Calibri" panose="020F0502020204030204" pitchFamily="34" charset="0"/>
                <a:ea typeface="DengXian"/>
                <a:cs typeface="Calibri" panose="020F0502020204030204" pitchFamily="34" charset="0"/>
              </a:rPr>
              <a:t>H</a:t>
            </a:r>
            <a:r>
              <a:rPr lang="en-US" baseline="-25000" dirty="0" smtClean="0">
                <a:latin typeface="Calibri" panose="020F0502020204030204" pitchFamily="34" charset="0"/>
                <a:ea typeface="DengXian"/>
                <a:cs typeface="Calibri" panose="020F0502020204030204" pitchFamily="34" charset="0"/>
              </a:rPr>
              <a:t>0</a:t>
            </a:r>
          </a:p>
          <a:p>
            <a:pPr algn="just">
              <a:lnSpc>
                <a:spcPct val="106000"/>
              </a:lnSpc>
              <a:spcAft>
                <a:spcPts val="800"/>
              </a:spcAft>
            </a:pPr>
            <a:r>
              <a:rPr lang="en-US" dirty="0" smtClean="0">
                <a:latin typeface="Calibri" panose="020F0502020204030204" pitchFamily="34" charset="0"/>
                <a:ea typeface="DengXian"/>
                <a:cs typeface="Calibri" panose="020F0502020204030204" pitchFamily="34" charset="0"/>
              </a:rPr>
              <a:t>The test statistic is given by: </a:t>
            </a:r>
            <a:endParaRPr lang="en-US" dirty="0">
              <a:effectLst/>
              <a:latin typeface="Calibri" panose="020F0502020204030204" pitchFamily="34" charset="0"/>
              <a:ea typeface="DengXian"/>
              <a:cs typeface="Calibri" panose="020F0502020204030204" pitchFamily="34" charset="0"/>
            </a:endParaRPr>
          </a:p>
        </p:txBody>
      </p:sp>
      <mc:AlternateContent xmlns:mc="http://schemas.openxmlformats.org/markup-compatibility/2006">
        <mc:Choice xmlns:a14="http://schemas.microsoft.com/office/drawing/2010/main" Requires="a14">
          <p:sp>
            <p:nvSpPr>
              <p:cNvPr id="8" name="Rectangle 7"/>
              <p:cNvSpPr/>
              <p:nvPr/>
            </p:nvSpPr>
            <p:spPr>
              <a:xfrm>
                <a:off x="4354497" y="5521411"/>
                <a:ext cx="3240350" cy="1026499"/>
              </a:xfrm>
              <a:prstGeom prst="rect">
                <a:avLst/>
              </a:prstGeom>
            </p:spPr>
            <p:txBody>
              <a:bodyPr wrap="square">
                <a:spAutoFit/>
              </a:bodyPr>
              <a:lstStyle/>
              <a:p>
                <a:pPr algn="just">
                  <a:lnSpc>
                    <a:spcPct val="106000"/>
                  </a:lnSpc>
                  <a:spcAft>
                    <a:spcPts val="800"/>
                  </a:spcAft>
                </a:pPr>
                <a14:m>
                  <m:oMathPara xmlns:m="http://schemas.openxmlformats.org/officeDocument/2006/math">
                    <m:oMathParaPr>
                      <m:jc m:val="center"/>
                    </m:oMathParaPr>
                    <m:oMath xmlns:m="http://schemas.openxmlformats.org/officeDocument/2006/math">
                      <m:r>
                        <a:rPr lang="en-US" i="1">
                          <a:latin typeface="Cambria Math" panose="02040503050406030204" pitchFamily="18" charset="0"/>
                          <a:ea typeface="DengXian"/>
                          <a:cs typeface="Times New Roman" panose="02020603050405020304" pitchFamily="18" charset="0"/>
                        </a:rPr>
                        <m:t>𝑄</m:t>
                      </m:r>
                      <m:r>
                        <a:rPr lang="en-US" i="1">
                          <a:latin typeface="Cambria Math" panose="02040503050406030204" pitchFamily="18" charset="0"/>
                          <a:ea typeface="DengXian"/>
                          <a:cs typeface="Times New Roman" panose="02020603050405020304" pitchFamily="18" charset="0"/>
                        </a:rPr>
                        <m:t>=</m:t>
                      </m:r>
                      <m:r>
                        <a:rPr lang="en-US" i="1">
                          <a:latin typeface="Cambria Math" panose="02040503050406030204" pitchFamily="18" charset="0"/>
                          <a:ea typeface="DengXian"/>
                          <a:cs typeface="Times New Roman" panose="02020603050405020304" pitchFamily="18" charset="0"/>
                        </a:rPr>
                        <m:t>𝑛</m:t>
                      </m:r>
                      <m:d>
                        <m:dPr>
                          <m:ctrlPr>
                            <a:rPr lang="en-US" i="1">
                              <a:latin typeface="Cambria Math" panose="02040503050406030204" pitchFamily="18" charset="0"/>
                              <a:ea typeface="DengXian"/>
                              <a:cs typeface="Times New Roman" panose="02020603050405020304" pitchFamily="18" charset="0"/>
                            </a:rPr>
                          </m:ctrlPr>
                        </m:dPr>
                        <m:e>
                          <m:r>
                            <a:rPr lang="en-US" i="1">
                              <a:latin typeface="Cambria Math" panose="02040503050406030204" pitchFamily="18" charset="0"/>
                              <a:ea typeface="DengXian"/>
                              <a:cs typeface="Times New Roman" panose="02020603050405020304" pitchFamily="18" charset="0"/>
                            </a:rPr>
                            <m:t>𝑛</m:t>
                          </m:r>
                          <m:r>
                            <a:rPr lang="en-US" i="1">
                              <a:latin typeface="Cambria Math" panose="02040503050406030204" pitchFamily="18" charset="0"/>
                              <a:ea typeface="DengXian"/>
                              <a:cs typeface="Times New Roman" panose="02020603050405020304" pitchFamily="18" charset="0"/>
                            </a:rPr>
                            <m:t>+2</m:t>
                          </m:r>
                        </m:e>
                      </m:d>
                      <m:nary>
                        <m:naryPr>
                          <m:chr m:val="∑"/>
                          <m:ctrlPr>
                            <a:rPr lang="en-US" i="1">
                              <a:latin typeface="Cambria Math" panose="02040503050406030204" pitchFamily="18" charset="0"/>
                              <a:ea typeface="DengXian"/>
                              <a:cs typeface="Times New Roman" panose="02020603050405020304" pitchFamily="18" charset="0"/>
                            </a:rPr>
                          </m:ctrlPr>
                        </m:naryPr>
                        <m:sub>
                          <m:r>
                            <a:rPr lang="en-US" i="1">
                              <a:latin typeface="Cambria Math" panose="02040503050406030204" pitchFamily="18" charset="0"/>
                              <a:ea typeface="DengXian"/>
                              <a:cs typeface="Times New Roman" panose="02020603050405020304" pitchFamily="18" charset="0"/>
                            </a:rPr>
                            <m:t>𝑘</m:t>
                          </m:r>
                          <m:r>
                            <a:rPr lang="en-US" i="1">
                              <a:latin typeface="Cambria Math" panose="02040503050406030204" pitchFamily="18" charset="0"/>
                              <a:ea typeface="DengXian"/>
                              <a:cs typeface="Times New Roman" panose="02020603050405020304" pitchFamily="18" charset="0"/>
                            </a:rPr>
                            <m:t>=1</m:t>
                          </m:r>
                        </m:sub>
                        <m:sup>
                          <m:r>
                            <a:rPr lang="en-US" i="1">
                              <a:latin typeface="Cambria Math" panose="02040503050406030204" pitchFamily="18" charset="0"/>
                              <a:ea typeface="DengXian"/>
                              <a:cs typeface="Times New Roman" panose="02020603050405020304" pitchFamily="18" charset="0"/>
                            </a:rPr>
                            <m:t>h</m:t>
                          </m:r>
                        </m:sup>
                        <m:e>
                          <m:f>
                            <m:fPr>
                              <m:ctrlPr>
                                <a:rPr lang="en-US" i="1">
                                  <a:latin typeface="Cambria Math" panose="02040503050406030204" pitchFamily="18" charset="0"/>
                                  <a:ea typeface="DengXian"/>
                                  <a:cs typeface="Times New Roman" panose="02020603050405020304" pitchFamily="18" charset="0"/>
                                </a:rPr>
                              </m:ctrlPr>
                            </m:fPr>
                            <m:num>
                              <m:acc>
                                <m:accPr>
                                  <m:chr m:val="̂"/>
                                  <m:ctrlPr>
                                    <a:rPr lang="en-US" i="1">
                                      <a:latin typeface="Cambria Math" panose="02040503050406030204" pitchFamily="18" charset="0"/>
                                      <a:ea typeface="DengXian"/>
                                      <a:cs typeface="Times New Roman" panose="02020603050405020304" pitchFamily="18" charset="0"/>
                                    </a:rPr>
                                  </m:ctrlPr>
                                </m:accPr>
                                <m:e>
                                  <m:sSup>
                                    <m:sSupPr>
                                      <m:ctrlPr>
                                        <a:rPr lang="en-US" i="1">
                                          <a:latin typeface="Cambria Math" panose="02040503050406030204" pitchFamily="18" charset="0"/>
                                          <a:ea typeface="DengXian"/>
                                          <a:cs typeface="Times New Roman" panose="02020603050405020304" pitchFamily="18" charset="0"/>
                                        </a:rPr>
                                      </m:ctrlPr>
                                    </m:sSupPr>
                                    <m:e>
                                      <m:sSub>
                                        <m:sSubPr>
                                          <m:ctrlPr>
                                            <a:rPr lang="en-US" i="1">
                                              <a:latin typeface="Cambria Math" panose="02040503050406030204" pitchFamily="18" charset="0"/>
                                              <a:ea typeface="DengXian"/>
                                              <a:cs typeface="Times New Roman" panose="02020603050405020304" pitchFamily="18" charset="0"/>
                                            </a:rPr>
                                          </m:ctrlPr>
                                        </m:sSubPr>
                                        <m:e>
                                          <m:r>
                                            <m:rPr>
                                              <m:sty m:val="p"/>
                                            </m:rPr>
                                            <a:rPr lang="en-US">
                                              <a:latin typeface="Cambria Math" panose="02040503050406030204" pitchFamily="18" charset="0"/>
                                              <a:ea typeface="DengXian"/>
                                              <a:cs typeface="Times New Roman" panose="02020603050405020304" pitchFamily="18" charset="0"/>
                                            </a:rPr>
                                            <m:t>ρ</m:t>
                                          </m:r>
                                        </m:e>
                                        <m:sub>
                                          <m:r>
                                            <a:rPr lang="en-US" i="1">
                                              <a:latin typeface="Cambria Math" panose="02040503050406030204" pitchFamily="18" charset="0"/>
                                              <a:ea typeface="DengXian"/>
                                              <a:cs typeface="Times New Roman" panose="02020603050405020304" pitchFamily="18" charset="0"/>
                                            </a:rPr>
                                            <m:t>𝑘</m:t>
                                          </m:r>
                                        </m:sub>
                                      </m:sSub>
                                    </m:e>
                                    <m:sup>
                                      <m:r>
                                        <a:rPr lang="en-US" i="1">
                                          <a:latin typeface="Cambria Math" panose="02040503050406030204" pitchFamily="18" charset="0"/>
                                          <a:ea typeface="DengXian"/>
                                          <a:cs typeface="Times New Roman" panose="02020603050405020304" pitchFamily="18" charset="0"/>
                                        </a:rPr>
                                        <m:t>2</m:t>
                                      </m:r>
                                    </m:sup>
                                  </m:sSup>
                                </m:e>
                              </m:acc>
                            </m:num>
                            <m:den>
                              <m:r>
                                <a:rPr lang="en-US" i="1">
                                  <a:latin typeface="Cambria Math" panose="02040503050406030204" pitchFamily="18" charset="0"/>
                                  <a:ea typeface="DengXian"/>
                                  <a:cs typeface="Times New Roman" panose="02020603050405020304" pitchFamily="18" charset="0"/>
                                </a:rPr>
                                <m:t>𝑛</m:t>
                              </m:r>
                              <m:r>
                                <a:rPr lang="en-US" i="1">
                                  <a:latin typeface="Cambria Math" panose="02040503050406030204" pitchFamily="18" charset="0"/>
                                  <a:ea typeface="DengXian"/>
                                  <a:cs typeface="Times New Roman" panose="02020603050405020304" pitchFamily="18" charset="0"/>
                                </a:rPr>
                                <m:t>−</m:t>
                              </m:r>
                              <m:r>
                                <a:rPr lang="en-US" i="1">
                                  <a:latin typeface="Cambria Math" panose="02040503050406030204" pitchFamily="18" charset="0"/>
                                  <a:ea typeface="DengXian"/>
                                  <a:cs typeface="Times New Roman" panose="02020603050405020304" pitchFamily="18" charset="0"/>
                                </a:rPr>
                                <m:t>𝑘</m:t>
                              </m:r>
                            </m:den>
                          </m:f>
                        </m:e>
                      </m:nary>
                    </m:oMath>
                  </m:oMathPara>
                </a14:m>
                <a:endParaRPr lang="en-US" dirty="0">
                  <a:effectLst/>
                  <a:latin typeface="Calibri" panose="020F0502020204030204" pitchFamily="34" charset="0"/>
                  <a:ea typeface="DengXian"/>
                  <a:cs typeface="Calibri" panose="020F0502020204030204" pitchFamily="34" charset="0"/>
                </a:endParaRPr>
              </a:p>
            </p:txBody>
          </p:sp>
        </mc:Choice>
        <mc:Fallback>
          <p:sp>
            <p:nvSpPr>
              <p:cNvPr id="8" name="Rectangle 7"/>
              <p:cNvSpPr>
                <a:spLocks noRot="1" noChangeAspect="1" noMove="1" noResize="1" noEditPoints="1" noAdjustHandles="1" noChangeArrowheads="1" noChangeShapeType="1" noTextEdit="1"/>
              </p:cNvSpPr>
              <p:nvPr/>
            </p:nvSpPr>
            <p:spPr>
              <a:xfrm>
                <a:off x="4354497" y="5521411"/>
                <a:ext cx="3240350" cy="1026499"/>
              </a:xfrm>
              <a:prstGeom prst="rect">
                <a:avLst/>
              </a:prstGeom>
              <a:blipFill>
                <a:blip r:embed="rId2"/>
                <a:stretch>
                  <a:fillRect/>
                </a:stretch>
              </a:blipFill>
            </p:spPr>
            <p:txBody>
              <a:bodyPr/>
              <a:lstStyle/>
              <a:p>
                <a:r>
                  <a:rPr lang="en-US">
                    <a:noFill/>
                  </a:rPr>
                  <a:t> </a:t>
                </a:r>
              </a:p>
            </p:txBody>
          </p:sp>
        </mc:Fallback>
      </mc:AlternateContent>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681" y="745604"/>
            <a:ext cx="10981677" cy="3696414"/>
          </a:xfrm>
          <a:prstGeom prst="rect">
            <a:avLst/>
          </a:prstGeom>
        </p:spPr>
      </p:pic>
    </p:spTree>
    <p:extLst>
      <p:ext uri="{BB962C8B-B14F-4D97-AF65-F5344CB8AC3E}">
        <p14:creationId xmlns:p14="http://schemas.microsoft.com/office/powerpoint/2010/main" val="1012175642"/>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4090" y="308603"/>
            <a:ext cx="11043820" cy="679545"/>
          </a:xfrm>
          <a:prstGeom prst="rect">
            <a:avLst/>
          </a:prstGeom>
        </p:spPr>
        <p:txBody>
          <a:bodyPr wrap="square">
            <a:spAutoFit/>
          </a:bodyPr>
          <a:lstStyle/>
          <a:p>
            <a:pPr algn="just">
              <a:lnSpc>
                <a:spcPct val="106000"/>
              </a:lnSpc>
              <a:spcAft>
                <a:spcPts val="800"/>
              </a:spcAft>
            </a:pPr>
            <a:r>
              <a:rPr lang="en-US" dirty="0">
                <a:latin typeface="Calibri" panose="020F0502020204030204" pitchFamily="34" charset="0"/>
                <a:ea typeface="DengXian"/>
                <a:cs typeface="Calibri" panose="020F0502020204030204" pitchFamily="34" charset="0"/>
              </a:rPr>
              <a:t>The p-value of the test came out to </a:t>
            </a:r>
            <a:r>
              <a:rPr lang="en-US" b="1" dirty="0">
                <a:latin typeface="Calibri" panose="020F0502020204030204" pitchFamily="34" charset="0"/>
                <a:ea typeface="DengXian"/>
                <a:cs typeface="Calibri" panose="020F0502020204030204" pitchFamily="34" charset="0"/>
              </a:rPr>
              <a:t>be 0.9714 </a:t>
            </a:r>
            <a:r>
              <a:rPr lang="en-US" dirty="0">
                <a:latin typeface="Calibri" panose="020F0502020204030204" pitchFamily="34" charset="0"/>
                <a:ea typeface="DengXian"/>
                <a:cs typeface="Calibri" panose="020F0502020204030204" pitchFamily="34" charset="0"/>
              </a:rPr>
              <a:t>(≥ 0.05). Thus, we accept </a:t>
            </a:r>
            <a:r>
              <a:rPr lang="en-US" dirty="0" smtClean="0">
                <a:latin typeface="Calibri" panose="020F0502020204030204" pitchFamily="34" charset="0"/>
                <a:ea typeface="DengXian"/>
                <a:cs typeface="Calibri" panose="020F0502020204030204" pitchFamily="34" charset="0"/>
              </a:rPr>
              <a:t>the null hypothesis at </a:t>
            </a:r>
            <a:r>
              <a:rPr lang="en-US" dirty="0">
                <a:latin typeface="Calibri" panose="020F0502020204030204" pitchFamily="34" charset="0"/>
                <a:ea typeface="DengXian"/>
                <a:cs typeface="Calibri" panose="020F0502020204030204" pitchFamily="34" charset="0"/>
              </a:rPr>
              <a:t>5% level of significance. Hence, we can conclude that the </a:t>
            </a:r>
            <a:r>
              <a:rPr lang="en-US" b="1" dirty="0">
                <a:latin typeface="Calibri" panose="020F0502020204030204" pitchFamily="34" charset="0"/>
                <a:ea typeface="DengXian"/>
                <a:cs typeface="Calibri" panose="020F0502020204030204" pitchFamily="34" charset="0"/>
              </a:rPr>
              <a:t>residuals are independent</a:t>
            </a:r>
            <a:r>
              <a:rPr lang="en-US" dirty="0">
                <a:latin typeface="Calibri" panose="020F0502020204030204" pitchFamily="34" charset="0"/>
                <a:ea typeface="DengXian"/>
                <a:cs typeface="Calibri" panose="020F0502020204030204" pitchFamily="34" charset="0"/>
              </a:rPr>
              <a:t>.</a:t>
            </a:r>
            <a:endParaRPr lang="en-US" dirty="0">
              <a:effectLst/>
              <a:latin typeface="Calibri" panose="020F0502020204030204" pitchFamily="34" charset="0"/>
              <a:ea typeface="DengXian"/>
              <a:cs typeface="Calibri" panose="020F0502020204030204" pitchFamily="34" charset="0"/>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110448" y="1150431"/>
            <a:ext cx="9971103" cy="4036863"/>
          </a:xfrm>
          <a:prstGeom prst="rect">
            <a:avLst/>
          </a:prstGeom>
        </p:spPr>
      </p:pic>
      <p:sp>
        <p:nvSpPr>
          <p:cNvPr id="4" name="TextBox 3"/>
          <p:cNvSpPr txBox="1"/>
          <p:nvPr/>
        </p:nvSpPr>
        <p:spPr>
          <a:xfrm>
            <a:off x="4891952" y="5233728"/>
            <a:ext cx="2408095" cy="307777"/>
          </a:xfrm>
          <a:prstGeom prst="rect">
            <a:avLst/>
          </a:prstGeom>
          <a:noFill/>
        </p:spPr>
        <p:txBody>
          <a:bodyPr wrap="none" rtlCol="0">
            <a:spAutoFit/>
          </a:bodyPr>
          <a:lstStyle/>
          <a:p>
            <a:r>
              <a:rPr lang="en-US" sz="1400" u="sng"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Fig 5: Density plot of Residuals</a:t>
            </a:r>
            <a:endParaRPr lang="en-US" sz="1400"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Rectangle 4"/>
          <p:cNvSpPr/>
          <p:nvPr/>
        </p:nvSpPr>
        <p:spPr>
          <a:xfrm>
            <a:off x="574090" y="5541505"/>
            <a:ext cx="11043820" cy="667106"/>
          </a:xfrm>
          <a:prstGeom prst="rect">
            <a:avLst/>
          </a:prstGeom>
        </p:spPr>
        <p:txBody>
          <a:bodyPr wrap="square">
            <a:spAutoFit/>
          </a:bodyPr>
          <a:lstStyle/>
          <a:p>
            <a:pPr>
              <a:lnSpc>
                <a:spcPct val="106000"/>
              </a:lnSpc>
              <a:spcAft>
                <a:spcPts val="800"/>
              </a:spcAft>
            </a:pPr>
            <a:r>
              <a:rPr lang="en-US" dirty="0">
                <a:latin typeface="Calibri" panose="020F0502020204030204" pitchFamily="34" charset="0"/>
                <a:ea typeface="DengXian"/>
                <a:cs typeface="Calibri" panose="020F0502020204030204" pitchFamily="34" charset="0"/>
              </a:rPr>
              <a:t>From the density plot of the residuals, we observe that the residuals are concentrated at 0 which suggests that the mean of the residuals is close to zero </a:t>
            </a:r>
            <a:r>
              <a:rPr lang="en-US" dirty="0" err="1">
                <a:latin typeface="Calibri" panose="020F0502020204030204" pitchFamily="34" charset="0"/>
                <a:ea typeface="DengXian"/>
                <a:cs typeface="Calibri" panose="020F0502020204030204" pitchFamily="34" charset="0"/>
              </a:rPr>
              <a:t>i.e</a:t>
            </a:r>
            <a:r>
              <a:rPr lang="en-US" dirty="0">
                <a:latin typeface="Calibri" panose="020F0502020204030204" pitchFamily="34" charset="0"/>
                <a:ea typeface="DengXian"/>
                <a:cs typeface="Calibri" panose="020F0502020204030204" pitchFamily="34" charset="0"/>
              </a:rPr>
              <a:t>, we have</a:t>
            </a:r>
            <a:r>
              <a:rPr lang="en-US" dirty="0" smtClean="0">
                <a:latin typeface="Calibri" panose="020F0502020204030204" pitchFamily="34" charset="0"/>
                <a:ea typeface="DengXian"/>
                <a:cs typeface="Calibri" panose="020F0502020204030204" pitchFamily="34" charset="0"/>
              </a:rPr>
              <a:t>,</a:t>
            </a:r>
            <a:endParaRPr lang="en-US" dirty="0">
              <a:effectLst/>
              <a:latin typeface="Calibri" panose="020F0502020204030204" pitchFamily="34" charset="0"/>
              <a:ea typeface="DengXian"/>
              <a:cs typeface="Calibri" panose="020F0502020204030204" pitchFamily="34" charset="0"/>
            </a:endParaRPr>
          </a:p>
        </p:txBody>
      </p:sp>
      <mc:AlternateContent xmlns:mc="http://schemas.openxmlformats.org/markup-compatibility/2006">
        <mc:Choice xmlns:a14="http://schemas.microsoft.com/office/drawing/2010/main" Requires="a14">
          <p:sp>
            <p:nvSpPr>
              <p:cNvPr id="6" name="Rectangle 5"/>
              <p:cNvSpPr/>
              <p:nvPr/>
            </p:nvSpPr>
            <p:spPr>
              <a:xfrm>
                <a:off x="5346883" y="6089667"/>
                <a:ext cx="1498231" cy="488532"/>
              </a:xfrm>
              <a:prstGeom prst="rect">
                <a:avLst/>
              </a:prstGeom>
            </p:spPr>
            <p:txBody>
              <a:bodyPr wrap="none">
                <a:spAutoFit/>
              </a:bodyPr>
              <a:lstStyle/>
              <a:p>
                <a:pPr algn="ctr">
                  <a:lnSpc>
                    <a:spcPct val="106000"/>
                  </a:lnSpc>
                  <a:spcAft>
                    <a:spcPts val="8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DengXian"/>
                          <a:cs typeface="Times New Roman" panose="02020603050405020304" pitchFamily="18" charset="0"/>
                        </a:rPr>
                        <m:t>𝐸</m:t>
                      </m:r>
                      <m:d>
                        <m:dPr>
                          <m:ctrlPr>
                            <a:rPr lang="en-US" i="1">
                              <a:latin typeface="Cambria Math" panose="02040503050406030204" pitchFamily="18" charset="0"/>
                              <a:ea typeface="DengXian"/>
                              <a:cs typeface="Times New Roman" panose="02020603050405020304" pitchFamily="18" charset="0"/>
                            </a:rPr>
                          </m:ctrlPr>
                        </m:dPr>
                        <m:e>
                          <m:sSub>
                            <m:sSubPr>
                              <m:ctrlPr>
                                <a:rPr lang="en-US" i="1">
                                  <a:latin typeface="Cambria Math" panose="02040503050406030204" pitchFamily="18" charset="0"/>
                                  <a:ea typeface="DengXian"/>
                                  <a:cs typeface="Times New Roman" panose="02020603050405020304" pitchFamily="18" charset="0"/>
                                </a:rPr>
                              </m:ctrlPr>
                            </m:sSubPr>
                            <m:e>
                              <m:r>
                                <m:rPr>
                                  <m:sty m:val="p"/>
                                </m:rPr>
                                <a:rPr lang="en-US">
                                  <a:latin typeface="Cambria Math" panose="02040503050406030204" pitchFamily="18" charset="0"/>
                                  <a:ea typeface="DengXian"/>
                                  <a:cs typeface="Times New Roman" panose="02020603050405020304" pitchFamily="18" charset="0"/>
                                </a:rPr>
                                <m:t>ϵ</m:t>
                              </m:r>
                            </m:e>
                            <m:sub>
                              <m:r>
                                <a:rPr lang="en-US" i="1">
                                  <a:latin typeface="Cambria Math" panose="02040503050406030204" pitchFamily="18" charset="0"/>
                                  <a:ea typeface="DengXian"/>
                                  <a:cs typeface="Times New Roman" panose="02020603050405020304" pitchFamily="18" charset="0"/>
                                </a:rPr>
                                <m:t>𝑡</m:t>
                              </m:r>
                            </m:sub>
                          </m:sSub>
                        </m:e>
                      </m:d>
                      <m:r>
                        <a:rPr lang="en-US" i="1">
                          <a:latin typeface="Cambria Math" panose="02040503050406030204" pitchFamily="18" charset="0"/>
                          <a:ea typeface="DengXian"/>
                          <a:cs typeface="Times New Roman" panose="02020603050405020304" pitchFamily="18" charset="0"/>
                        </a:rPr>
                        <m:t>=0 </m:t>
                      </m:r>
                      <m:r>
                        <a:rPr lang="en-US">
                          <a:latin typeface="Cambria Math" panose="02040503050406030204" pitchFamily="18" charset="0"/>
                          <a:ea typeface="DengXian"/>
                          <a:cs typeface="Times New Roman" panose="02020603050405020304" pitchFamily="18" charset="0"/>
                        </a:rPr>
                        <m:t>∀</m:t>
                      </m:r>
                      <m:r>
                        <a:rPr lang="en-US" i="1">
                          <a:latin typeface="Cambria Math" panose="02040503050406030204" pitchFamily="18" charset="0"/>
                          <a:ea typeface="DengXian"/>
                          <a:cs typeface="Times New Roman" panose="02020603050405020304" pitchFamily="18" charset="0"/>
                        </a:rPr>
                        <m:t>𝑡</m:t>
                      </m:r>
                    </m:oMath>
                  </m:oMathPara>
                </a14:m>
                <a:endParaRPr lang="en-US" dirty="0">
                  <a:latin typeface="Calibri" panose="020F0502020204030204" pitchFamily="34" charset="0"/>
                  <a:ea typeface="DengXian"/>
                  <a:cs typeface="Calibri" panose="020F0502020204030204" pitchFamily="34" charset="0"/>
                </a:endParaRPr>
              </a:p>
            </p:txBody>
          </p:sp>
        </mc:Choice>
        <mc:Fallback>
          <p:sp>
            <p:nvSpPr>
              <p:cNvPr id="6" name="Rectangle 5"/>
              <p:cNvSpPr>
                <a:spLocks noRot="1" noChangeAspect="1" noMove="1" noResize="1" noEditPoints="1" noAdjustHandles="1" noChangeArrowheads="1" noChangeShapeType="1" noTextEdit="1"/>
              </p:cNvSpPr>
              <p:nvPr/>
            </p:nvSpPr>
            <p:spPr>
              <a:xfrm>
                <a:off x="5346883" y="6089667"/>
                <a:ext cx="1498231" cy="48853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34378141"/>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78528" y="336329"/>
                <a:ext cx="11034943" cy="1178336"/>
              </a:xfrm>
              <a:prstGeom prst="rect">
                <a:avLst/>
              </a:prstGeom>
            </p:spPr>
            <p:txBody>
              <a:bodyPr wrap="square">
                <a:spAutoFit/>
              </a:bodyPr>
              <a:lstStyle/>
              <a:p>
                <a:pPr>
                  <a:lnSpc>
                    <a:spcPct val="106000"/>
                  </a:lnSpc>
                  <a:spcAft>
                    <a:spcPts val="800"/>
                  </a:spcAft>
                </a:pPr>
                <a:r>
                  <a:rPr lang="en-US" dirty="0" smtClean="0">
                    <a:latin typeface="Calibri" panose="020F0502020204030204" pitchFamily="34" charset="0"/>
                    <a:ea typeface="DengXian"/>
                    <a:cs typeface="Calibri" panose="020F0502020204030204" pitchFamily="34" charset="0"/>
                  </a:rPr>
                  <a:t>Now, we wish to check whether the residuals are homoscedastic, i.e.,</a:t>
                </a:r>
                <a:endParaRPr lang="en-US" dirty="0">
                  <a:effectLst/>
                  <a:latin typeface="Calibri" panose="020F0502020204030204" pitchFamily="34" charset="0"/>
                  <a:ea typeface="DengXian"/>
                  <a:cs typeface="Calibri" panose="020F0502020204030204" pitchFamily="34" charset="0"/>
                </a:endParaRPr>
              </a:p>
              <a:p>
                <a:pPr algn="ctr">
                  <a:lnSpc>
                    <a:spcPct val="106000"/>
                  </a:lnSpc>
                  <a:spcAft>
                    <a:spcPts val="8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DengXian"/>
                          <a:cs typeface="Times New Roman" panose="02020603050405020304" pitchFamily="18" charset="0"/>
                        </a:rPr>
                        <m:t>𝑉</m:t>
                      </m:r>
                      <m:d>
                        <m:dPr>
                          <m:ctrlPr>
                            <a:rPr lang="en-US" i="1">
                              <a:latin typeface="Cambria Math" panose="02040503050406030204" pitchFamily="18" charset="0"/>
                              <a:ea typeface="DengXian"/>
                              <a:cs typeface="Times New Roman" panose="02020603050405020304" pitchFamily="18" charset="0"/>
                            </a:rPr>
                          </m:ctrlPr>
                        </m:dPr>
                        <m:e>
                          <m:sSub>
                            <m:sSubPr>
                              <m:ctrlPr>
                                <a:rPr lang="en-US" i="1">
                                  <a:latin typeface="Cambria Math" panose="02040503050406030204" pitchFamily="18" charset="0"/>
                                  <a:ea typeface="DengXian"/>
                                  <a:cs typeface="Times New Roman" panose="02020603050405020304" pitchFamily="18" charset="0"/>
                                </a:rPr>
                              </m:ctrlPr>
                            </m:sSubPr>
                            <m:e>
                              <m:r>
                                <a:rPr lang="en-US" i="1">
                                  <a:latin typeface="Cambria Math" panose="02040503050406030204" pitchFamily="18" charset="0"/>
                                  <a:ea typeface="DengXian"/>
                                  <a:cs typeface="Times New Roman" panose="02020603050405020304" pitchFamily="18" charset="0"/>
                                </a:rPr>
                                <m:t>𝜖</m:t>
                              </m:r>
                            </m:e>
                            <m:sub>
                              <m:r>
                                <a:rPr lang="en-US" i="1">
                                  <a:latin typeface="Cambria Math" panose="02040503050406030204" pitchFamily="18" charset="0"/>
                                  <a:ea typeface="DengXian"/>
                                  <a:cs typeface="Times New Roman" panose="02020603050405020304" pitchFamily="18" charset="0"/>
                                </a:rPr>
                                <m:t>𝑡</m:t>
                              </m:r>
                            </m:sub>
                          </m:sSub>
                        </m:e>
                      </m:d>
                      <m:r>
                        <a:rPr lang="en-US" i="1">
                          <a:latin typeface="Cambria Math" panose="02040503050406030204" pitchFamily="18" charset="0"/>
                          <a:ea typeface="DengXian"/>
                          <a:cs typeface="Times New Roman" panose="02020603050405020304" pitchFamily="18" charset="0"/>
                        </a:rPr>
                        <m:t>=</m:t>
                      </m:r>
                      <m:r>
                        <a:rPr lang="en-US" i="1">
                          <a:latin typeface="Cambria Math" panose="02040503050406030204" pitchFamily="18" charset="0"/>
                          <a:ea typeface="DengXian"/>
                          <a:cs typeface="Times New Roman" panose="02020603050405020304" pitchFamily="18" charset="0"/>
                        </a:rPr>
                        <m:t>𝑐𝑜𝑛𝑠𝑡𝑎𝑛𝑡</m:t>
                      </m:r>
                      <m:r>
                        <a:rPr lang="en-US" i="1">
                          <a:latin typeface="Cambria Math" panose="02040503050406030204" pitchFamily="18" charset="0"/>
                          <a:ea typeface="DengXian"/>
                          <a:cs typeface="Times New Roman" panose="02020603050405020304" pitchFamily="18" charset="0"/>
                        </a:rPr>
                        <m:t> </m:t>
                      </m:r>
                      <m:r>
                        <a:rPr lang="en-US">
                          <a:latin typeface="Cambria Math" panose="02040503050406030204" pitchFamily="18" charset="0"/>
                          <a:ea typeface="DengXian"/>
                          <a:cs typeface="Times New Roman" panose="02020603050405020304" pitchFamily="18" charset="0"/>
                        </a:rPr>
                        <m:t>∀</m:t>
                      </m:r>
                      <m:r>
                        <a:rPr lang="en-US" i="1">
                          <a:latin typeface="Cambria Math" panose="02040503050406030204" pitchFamily="18" charset="0"/>
                          <a:ea typeface="DengXian"/>
                          <a:cs typeface="Times New Roman" panose="02020603050405020304" pitchFamily="18" charset="0"/>
                        </a:rPr>
                        <m:t>𝑡</m:t>
                      </m:r>
                    </m:oMath>
                  </m:oMathPara>
                </a14:m>
                <a:endParaRPr lang="en-US" dirty="0" smtClean="0">
                  <a:latin typeface="Calibri" panose="020F0502020204030204" pitchFamily="34" charset="0"/>
                  <a:ea typeface="DengXian"/>
                  <a:cs typeface="Calibri" panose="020F0502020204030204" pitchFamily="34" charset="0"/>
                </a:endParaRPr>
              </a:p>
              <a:p>
                <a:pPr>
                  <a:lnSpc>
                    <a:spcPct val="106000"/>
                  </a:lnSpc>
                  <a:spcAft>
                    <a:spcPts val="800"/>
                  </a:spcAft>
                </a:pPr>
                <a:r>
                  <a:rPr lang="en-US" dirty="0">
                    <a:latin typeface="Calibri" panose="020F0502020204030204" pitchFamily="34" charset="0"/>
                    <a:cs typeface="Calibri" panose="020F0502020204030204" pitchFamily="34" charset="0"/>
                  </a:rPr>
                  <a:t>For this purpose, we wish to check whether ARCH effect is present in the model.</a:t>
                </a:r>
                <a:endParaRPr lang="en-US" dirty="0">
                  <a:effectLst/>
                  <a:latin typeface="Calibri" panose="020F0502020204030204" pitchFamily="34" charset="0"/>
                  <a:ea typeface="DengXian"/>
                  <a:cs typeface="Calibri" panose="020F0502020204030204" pitchFamily="34"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78528" y="336329"/>
                <a:ext cx="11034943" cy="1178336"/>
              </a:xfrm>
              <a:prstGeom prst="rect">
                <a:avLst/>
              </a:prstGeom>
              <a:blipFill>
                <a:blip r:embed="rId2"/>
                <a:stretch>
                  <a:fillRect l="-497" t="-2073" b="-6736"/>
                </a:stretch>
              </a:blipFill>
            </p:spPr>
            <p:txBody>
              <a:bodyPr/>
              <a:lstStyle/>
              <a:p>
                <a:r>
                  <a:rPr lang="en-US">
                    <a:noFill/>
                  </a:rPr>
                  <a:t> </a:t>
                </a:r>
              </a:p>
            </p:txBody>
          </p:sp>
        </mc:Fallback>
      </mc:AlternateContent>
      <p:sp>
        <p:nvSpPr>
          <p:cNvPr id="3" name="Rectangle 2"/>
          <p:cNvSpPr/>
          <p:nvPr/>
        </p:nvSpPr>
        <p:spPr>
          <a:xfrm>
            <a:off x="578528" y="1514665"/>
            <a:ext cx="11034943" cy="1178336"/>
          </a:xfrm>
          <a:prstGeom prst="rect">
            <a:avLst/>
          </a:prstGeom>
        </p:spPr>
        <p:txBody>
          <a:bodyPr wrap="square">
            <a:spAutoFit/>
          </a:bodyPr>
          <a:lstStyle/>
          <a:p>
            <a:pPr>
              <a:lnSpc>
                <a:spcPct val="106000"/>
              </a:lnSpc>
              <a:spcAft>
                <a:spcPts val="800"/>
              </a:spcAft>
            </a:pPr>
            <a:r>
              <a:rPr lang="en-US" b="1" u="sng" dirty="0">
                <a:latin typeface="Calibri" panose="020F0502020204030204" pitchFamily="34" charset="0"/>
                <a:ea typeface="DengXian"/>
                <a:cs typeface="Calibri" panose="020F0502020204030204" pitchFamily="34" charset="0"/>
              </a:rPr>
              <a:t>Lagrange Multiplier Test:</a:t>
            </a:r>
            <a:endParaRPr lang="en-US" dirty="0">
              <a:latin typeface="Calibri" panose="020F0502020204030204" pitchFamily="34" charset="0"/>
              <a:ea typeface="DengXian"/>
              <a:cs typeface="Calibri" panose="020F0502020204030204" pitchFamily="34" charset="0"/>
            </a:endParaRPr>
          </a:p>
          <a:p>
            <a:pPr>
              <a:lnSpc>
                <a:spcPct val="106000"/>
              </a:lnSpc>
              <a:spcAft>
                <a:spcPts val="800"/>
              </a:spcAft>
            </a:pPr>
            <a:r>
              <a:rPr lang="en-US" dirty="0">
                <a:latin typeface="Calibri" panose="020F0502020204030204" pitchFamily="34" charset="0"/>
                <a:ea typeface="DengXian"/>
                <a:cs typeface="Calibri" panose="020F0502020204030204" pitchFamily="34" charset="0"/>
              </a:rPr>
              <a:t>In this testing process,</a:t>
            </a:r>
          </a:p>
          <a:p>
            <a:pPr>
              <a:lnSpc>
                <a:spcPct val="106000"/>
              </a:lnSpc>
              <a:spcAft>
                <a:spcPts val="800"/>
              </a:spcAft>
            </a:pPr>
            <a:r>
              <a:rPr lang="en-US" dirty="0">
                <a:latin typeface="Calibri" panose="020F0502020204030204" pitchFamily="34" charset="0"/>
                <a:ea typeface="DengXian"/>
                <a:cs typeface="Calibri" panose="020F0502020204030204" pitchFamily="34" charset="0"/>
              </a:rPr>
              <a:t>H</a:t>
            </a:r>
            <a:r>
              <a:rPr lang="en-US" baseline="-25000" dirty="0">
                <a:latin typeface="Calibri" panose="020F0502020204030204" pitchFamily="34" charset="0"/>
                <a:ea typeface="DengXian"/>
                <a:cs typeface="Calibri" panose="020F0502020204030204" pitchFamily="34" charset="0"/>
              </a:rPr>
              <a:t>0</a:t>
            </a:r>
            <a:r>
              <a:rPr lang="en-US" dirty="0">
                <a:latin typeface="Calibri" panose="020F0502020204030204" pitchFamily="34" charset="0"/>
                <a:ea typeface="DengXian"/>
                <a:cs typeface="Calibri" panose="020F0502020204030204" pitchFamily="34" charset="0"/>
              </a:rPr>
              <a:t>: ARCH-Effect is not </a:t>
            </a:r>
            <a:r>
              <a:rPr lang="en-US" dirty="0" smtClean="0">
                <a:latin typeface="Calibri" panose="020F0502020204030204" pitchFamily="34" charset="0"/>
                <a:ea typeface="DengXian"/>
                <a:cs typeface="Calibri" panose="020F0502020204030204" pitchFamily="34" charset="0"/>
              </a:rPr>
              <a:t>present </a:t>
            </a:r>
            <a:r>
              <a:rPr lang="en-US" dirty="0" smtClean="0">
                <a:latin typeface="Calibri" panose="020F0502020204030204" pitchFamily="34" charset="0"/>
                <a:ea typeface="DengXian"/>
                <a:cs typeface="Calibri" panose="020F0502020204030204" pitchFamily="34" charset="0"/>
              </a:rPr>
              <a:t>   ag.    H</a:t>
            </a:r>
            <a:r>
              <a:rPr lang="en-US" baseline="-25000" dirty="0" smtClean="0">
                <a:latin typeface="Calibri" panose="020F0502020204030204" pitchFamily="34" charset="0"/>
                <a:ea typeface="DengXian"/>
                <a:cs typeface="Calibri" panose="020F0502020204030204" pitchFamily="34" charset="0"/>
              </a:rPr>
              <a:t>1</a:t>
            </a:r>
            <a:r>
              <a:rPr lang="en-US" dirty="0">
                <a:latin typeface="Calibri" panose="020F0502020204030204" pitchFamily="34" charset="0"/>
                <a:ea typeface="DengXian"/>
                <a:cs typeface="Calibri" panose="020F0502020204030204" pitchFamily="34" charset="0"/>
              </a:rPr>
              <a:t>: ARCH-Effect is </a:t>
            </a:r>
            <a:r>
              <a:rPr lang="en-US" dirty="0" smtClean="0">
                <a:latin typeface="Calibri" panose="020F0502020204030204" pitchFamily="34" charset="0"/>
                <a:ea typeface="DengXian"/>
                <a:cs typeface="Calibri" panose="020F0502020204030204" pitchFamily="34" charset="0"/>
              </a:rPr>
              <a:t>present</a:t>
            </a:r>
            <a:endParaRPr lang="en-US" dirty="0">
              <a:latin typeface="Calibri" panose="020F0502020204030204" pitchFamily="34" charset="0"/>
              <a:ea typeface="DengXian"/>
              <a:cs typeface="Calibri" panose="020F0502020204030204" pitchFamily="34" charset="0"/>
            </a:endParaRPr>
          </a:p>
        </p:txBody>
      </p:sp>
      <mc:AlternateContent xmlns:mc="http://schemas.openxmlformats.org/markup-compatibility/2006">
        <mc:Choice xmlns:a14="http://schemas.microsoft.com/office/drawing/2010/main" Requires="a14">
          <p:sp>
            <p:nvSpPr>
              <p:cNvPr id="7" name="Rectangle 6"/>
              <p:cNvSpPr/>
              <p:nvPr/>
            </p:nvSpPr>
            <p:spPr>
              <a:xfrm>
                <a:off x="578527" y="2875904"/>
                <a:ext cx="11034943" cy="3282565"/>
              </a:xfrm>
              <a:prstGeom prst="rect">
                <a:avLst/>
              </a:prstGeom>
            </p:spPr>
            <p:txBody>
              <a:bodyPr wrap="square">
                <a:spAutoFit/>
              </a:bodyPr>
              <a:lstStyle/>
              <a:p>
                <a:pPr>
                  <a:lnSpc>
                    <a:spcPct val="106000"/>
                  </a:lnSpc>
                  <a:spcAft>
                    <a:spcPts val="800"/>
                  </a:spcAft>
                </a:pPr>
                <a:r>
                  <a:rPr lang="en-US" dirty="0">
                    <a:latin typeface="Calibri" panose="020F0502020204030204" pitchFamily="34" charset="0"/>
                    <a:ea typeface="DengXian"/>
                    <a:cs typeface="Calibri" panose="020F0502020204030204" pitchFamily="34" charset="0"/>
                  </a:rPr>
                  <a:t>This procedure simply involves obtaining the squares of the residual from fitted model and regress them on a constant and p lagged values, where is the ARCH lags. Let us consider the equation,</a:t>
                </a:r>
                <a:endParaRPr lang="en-US" dirty="0">
                  <a:effectLst/>
                  <a:latin typeface="Calibri" panose="020F0502020204030204" pitchFamily="34" charset="0"/>
                  <a:ea typeface="DengXian"/>
                  <a:cs typeface="Calibri" panose="020F0502020204030204" pitchFamily="34" charset="0"/>
                </a:endParaRPr>
              </a:p>
              <a:p>
                <a:pPr algn="ctr">
                  <a:lnSpc>
                    <a:spcPct val="106000"/>
                  </a:lnSpc>
                  <a:spcAft>
                    <a:spcPts val="800"/>
                  </a:spcAft>
                </a:pPr>
                <a14:m>
                  <m:oMath xmlns:m="http://schemas.openxmlformats.org/officeDocument/2006/math">
                    <m:sSubSup>
                      <m:sSubSupPr>
                        <m:ctrlPr>
                          <a:rPr lang="en-US" i="1">
                            <a:latin typeface="Cambria Math" panose="02040503050406030204" pitchFamily="18" charset="0"/>
                            <a:ea typeface="DengXian"/>
                            <a:cs typeface="Cordia New"/>
                          </a:rPr>
                        </m:ctrlPr>
                      </m:sSubSupPr>
                      <m:e>
                        <m:r>
                          <m:rPr>
                            <m:sty m:val="p"/>
                          </m:rPr>
                          <a:rPr lang="en-US">
                            <a:latin typeface="Cambria Math" panose="02040503050406030204" pitchFamily="18" charset="0"/>
                            <a:ea typeface="DengXian"/>
                            <a:cs typeface="Cordia New"/>
                          </a:rPr>
                          <m:t>ϵ</m:t>
                        </m:r>
                      </m:e>
                      <m:sub>
                        <m:r>
                          <a:rPr lang="en-US" i="1">
                            <a:latin typeface="Cambria Math" panose="02040503050406030204" pitchFamily="18" charset="0"/>
                            <a:ea typeface="DengXian"/>
                            <a:cs typeface="Cordia New"/>
                          </a:rPr>
                          <m:t>𝑡</m:t>
                        </m:r>
                      </m:sub>
                      <m:sup>
                        <m:r>
                          <a:rPr lang="en-US" i="1">
                            <a:latin typeface="Cambria Math" panose="02040503050406030204" pitchFamily="18" charset="0"/>
                            <a:ea typeface="DengXian"/>
                            <a:cs typeface="Cordia New"/>
                          </a:rPr>
                          <m:t>2</m:t>
                        </m:r>
                      </m:sup>
                    </m:sSubSup>
                    <m:r>
                      <a:rPr lang="en-US" i="1">
                        <a:latin typeface="Cambria Math" panose="02040503050406030204" pitchFamily="18" charset="0"/>
                        <a:ea typeface="DengXian"/>
                        <a:cs typeface="Cordia New"/>
                      </a:rPr>
                      <m:t>=</m:t>
                    </m:r>
                    <m:sSub>
                      <m:sSubPr>
                        <m:ctrlPr>
                          <a:rPr lang="en-US" i="1">
                            <a:latin typeface="Cambria Math" panose="02040503050406030204" pitchFamily="18" charset="0"/>
                            <a:ea typeface="DengXian"/>
                            <a:cs typeface="Cordia New"/>
                          </a:rPr>
                        </m:ctrlPr>
                      </m:sSubPr>
                      <m:e>
                        <m:r>
                          <m:rPr>
                            <m:sty m:val="p"/>
                          </m:rPr>
                          <a:rPr lang="en-US">
                            <a:latin typeface="Cambria Math" panose="02040503050406030204" pitchFamily="18" charset="0"/>
                            <a:ea typeface="DengXian"/>
                            <a:cs typeface="Cordia New"/>
                          </a:rPr>
                          <m:t>α</m:t>
                        </m:r>
                      </m:e>
                      <m:sub>
                        <m:r>
                          <a:rPr lang="en-US" i="1">
                            <a:latin typeface="Cambria Math" panose="02040503050406030204" pitchFamily="18" charset="0"/>
                            <a:ea typeface="DengXian"/>
                            <a:cs typeface="Cordia New"/>
                          </a:rPr>
                          <m:t>0</m:t>
                        </m:r>
                      </m:sub>
                    </m:sSub>
                    <m:r>
                      <a:rPr lang="en-US" i="1">
                        <a:latin typeface="Cambria Math" panose="02040503050406030204" pitchFamily="18" charset="0"/>
                        <a:ea typeface="DengXian"/>
                        <a:cs typeface="Cordia New"/>
                      </a:rPr>
                      <m:t>+</m:t>
                    </m:r>
                    <m:nary>
                      <m:naryPr>
                        <m:chr m:val="∑"/>
                        <m:ctrlPr>
                          <a:rPr lang="en-US" i="1">
                            <a:latin typeface="Cambria Math" panose="02040503050406030204" pitchFamily="18" charset="0"/>
                            <a:ea typeface="DengXian"/>
                            <a:cs typeface="Cordia New"/>
                          </a:rPr>
                        </m:ctrlPr>
                      </m:naryPr>
                      <m:sub>
                        <m:r>
                          <a:rPr lang="en-US" i="1">
                            <a:latin typeface="Cambria Math" panose="02040503050406030204" pitchFamily="18" charset="0"/>
                            <a:ea typeface="DengXian"/>
                            <a:cs typeface="Cordia New"/>
                          </a:rPr>
                          <m:t>𝑖</m:t>
                        </m:r>
                        <m:r>
                          <a:rPr lang="en-US" i="1">
                            <a:latin typeface="Cambria Math" panose="02040503050406030204" pitchFamily="18" charset="0"/>
                            <a:ea typeface="DengXian"/>
                            <a:cs typeface="Cordia New"/>
                          </a:rPr>
                          <m:t>=1</m:t>
                        </m:r>
                      </m:sub>
                      <m:sup>
                        <m:r>
                          <a:rPr lang="en-US" i="1">
                            <a:latin typeface="Cambria Math" panose="02040503050406030204" pitchFamily="18" charset="0"/>
                            <a:ea typeface="DengXian"/>
                            <a:cs typeface="Cordia New"/>
                          </a:rPr>
                          <m:t>𝑝</m:t>
                        </m:r>
                      </m:sup>
                      <m:e>
                        <m:sSub>
                          <m:sSubPr>
                            <m:ctrlPr>
                              <a:rPr lang="en-US" i="1">
                                <a:latin typeface="Cambria Math" panose="02040503050406030204" pitchFamily="18" charset="0"/>
                                <a:ea typeface="DengXian"/>
                                <a:cs typeface="Cordia New"/>
                              </a:rPr>
                            </m:ctrlPr>
                          </m:sSubPr>
                          <m:e>
                            <m:r>
                              <m:rPr>
                                <m:sty m:val="p"/>
                              </m:rPr>
                              <a:rPr lang="en-US">
                                <a:latin typeface="Cambria Math" panose="02040503050406030204" pitchFamily="18" charset="0"/>
                                <a:ea typeface="DengXian"/>
                                <a:cs typeface="Cordia New"/>
                              </a:rPr>
                              <m:t>α</m:t>
                            </m:r>
                          </m:e>
                          <m:sub>
                            <m:r>
                              <a:rPr lang="en-US" i="1">
                                <a:latin typeface="Cambria Math" panose="02040503050406030204" pitchFamily="18" charset="0"/>
                                <a:ea typeface="DengXian"/>
                                <a:cs typeface="Cordia New"/>
                              </a:rPr>
                              <m:t>𝑖</m:t>
                            </m:r>
                          </m:sub>
                        </m:sSub>
                        <m:sSubSup>
                          <m:sSubSupPr>
                            <m:ctrlPr>
                              <a:rPr lang="en-US" i="1">
                                <a:latin typeface="Cambria Math" panose="02040503050406030204" pitchFamily="18" charset="0"/>
                                <a:ea typeface="DengXian"/>
                                <a:cs typeface="Cordia New"/>
                              </a:rPr>
                            </m:ctrlPr>
                          </m:sSubSupPr>
                          <m:e>
                            <m:r>
                              <m:rPr>
                                <m:sty m:val="p"/>
                              </m:rPr>
                              <a:rPr lang="en-US">
                                <a:latin typeface="Cambria Math" panose="02040503050406030204" pitchFamily="18" charset="0"/>
                                <a:ea typeface="DengXian"/>
                                <a:cs typeface="Cordia New"/>
                              </a:rPr>
                              <m:t>ϵ</m:t>
                            </m:r>
                          </m:e>
                          <m:sub>
                            <m:r>
                              <a:rPr lang="en-US" i="1">
                                <a:latin typeface="Cambria Math" panose="02040503050406030204" pitchFamily="18" charset="0"/>
                                <a:ea typeface="DengXian"/>
                                <a:cs typeface="Cordia New"/>
                              </a:rPr>
                              <m:t>𝑡</m:t>
                            </m:r>
                            <m:r>
                              <a:rPr lang="en-US" i="1">
                                <a:latin typeface="Cambria Math" panose="02040503050406030204" pitchFamily="18" charset="0"/>
                                <a:ea typeface="DengXian"/>
                                <a:cs typeface="Cordia New"/>
                              </a:rPr>
                              <m:t>−</m:t>
                            </m:r>
                            <m:r>
                              <a:rPr lang="en-US" i="1">
                                <a:latin typeface="Cambria Math" panose="02040503050406030204" pitchFamily="18" charset="0"/>
                                <a:ea typeface="DengXian"/>
                                <a:cs typeface="Cordia New"/>
                              </a:rPr>
                              <m:t>𝑖</m:t>
                            </m:r>
                          </m:sub>
                          <m:sup>
                            <m:r>
                              <a:rPr lang="en-US" i="1">
                                <a:latin typeface="Cambria Math" panose="02040503050406030204" pitchFamily="18" charset="0"/>
                                <a:ea typeface="DengXian"/>
                                <a:cs typeface="Cordia New"/>
                              </a:rPr>
                              <m:t>2</m:t>
                            </m:r>
                          </m:sup>
                        </m:sSubSup>
                      </m:e>
                    </m:nary>
                  </m:oMath>
                </a14:m>
                <a:r>
                  <a:rPr lang="en-US" dirty="0">
                    <a:latin typeface="Calibri" panose="020F0502020204030204" pitchFamily="34" charset="0"/>
                    <a:ea typeface="DengXian"/>
                    <a:cs typeface="Calibri" panose="020F0502020204030204" pitchFamily="34" charset="0"/>
                  </a:rPr>
                  <a:t>+</a:t>
                </a:r>
                <a:r>
                  <a:rPr lang="en-US" dirty="0" err="1">
                    <a:latin typeface="Calibri" panose="020F0502020204030204" pitchFamily="34" charset="0"/>
                    <a:ea typeface="DengXian"/>
                    <a:cs typeface="Calibri" panose="020F0502020204030204" pitchFamily="34" charset="0"/>
                  </a:rPr>
                  <a:t>v</a:t>
                </a:r>
                <a:r>
                  <a:rPr lang="en-US" baseline="-25000" dirty="0" err="1">
                    <a:latin typeface="Calibri" panose="020F0502020204030204" pitchFamily="34" charset="0"/>
                    <a:ea typeface="DengXian"/>
                    <a:cs typeface="Calibri" panose="020F0502020204030204" pitchFamily="34" charset="0"/>
                  </a:rPr>
                  <a:t>t</a:t>
                </a:r>
                <a:endParaRPr lang="en-US" dirty="0">
                  <a:effectLst/>
                  <a:latin typeface="Calibri" panose="020F0502020204030204" pitchFamily="34" charset="0"/>
                  <a:ea typeface="DengXian"/>
                  <a:cs typeface="Calibri" panose="020F0502020204030204" pitchFamily="34" charset="0"/>
                </a:endParaRPr>
              </a:p>
              <a:p>
                <a:pPr algn="just">
                  <a:lnSpc>
                    <a:spcPct val="106000"/>
                  </a:lnSpc>
                  <a:spcAft>
                    <a:spcPts val="800"/>
                  </a:spcAft>
                </a:pPr>
                <a:r>
                  <a:rPr lang="en-US" dirty="0">
                    <a:latin typeface="Calibri" panose="020F0502020204030204" pitchFamily="34" charset="0"/>
                    <a:ea typeface="DengXian"/>
                    <a:cs typeface="Calibri" panose="020F0502020204030204" pitchFamily="34" charset="0"/>
                  </a:rPr>
                  <a:t>The hypothesis is that, in the absence of ARCH components, we have </a:t>
                </a:r>
                <a14:m>
                  <m:oMath xmlns:m="http://schemas.openxmlformats.org/officeDocument/2006/math">
                    <m:sSub>
                      <m:sSubPr>
                        <m:ctrlPr>
                          <a:rPr lang="en-US" i="1">
                            <a:latin typeface="Cambria Math" panose="02040503050406030204" pitchFamily="18" charset="0"/>
                            <a:ea typeface="DengXian"/>
                            <a:cs typeface="Cordia New"/>
                          </a:rPr>
                        </m:ctrlPr>
                      </m:sSubPr>
                      <m:e>
                        <m:r>
                          <m:rPr>
                            <m:sty m:val="p"/>
                          </m:rPr>
                          <a:rPr lang="en-US">
                            <a:latin typeface="Cambria Math" panose="02040503050406030204" pitchFamily="18" charset="0"/>
                            <a:ea typeface="DengXian"/>
                            <a:cs typeface="Cordia New"/>
                          </a:rPr>
                          <m:t>α</m:t>
                        </m:r>
                      </m:e>
                      <m:sub>
                        <m:r>
                          <a:rPr lang="en-US" i="1">
                            <a:latin typeface="Cambria Math" panose="02040503050406030204" pitchFamily="18" charset="0"/>
                            <a:ea typeface="DengXian"/>
                            <a:cs typeface="Cordia New"/>
                          </a:rPr>
                          <m:t>𝑖</m:t>
                        </m:r>
                      </m:sub>
                    </m:sSub>
                  </m:oMath>
                </a14:m>
                <a:r>
                  <a:rPr lang="en-US" dirty="0">
                    <a:latin typeface="Calibri" panose="020F0502020204030204" pitchFamily="34" charset="0"/>
                    <a:ea typeface="DengXian"/>
                    <a:cs typeface="Calibri" panose="020F0502020204030204" pitchFamily="34" charset="0"/>
                  </a:rPr>
                  <a:t> = 0 for all </a:t>
                </a:r>
                <a:r>
                  <a:rPr lang="en-US" dirty="0" err="1">
                    <a:latin typeface="Calibri" panose="020F0502020204030204" pitchFamily="34" charset="0"/>
                    <a:ea typeface="DengXian"/>
                    <a:cs typeface="Calibri" panose="020F0502020204030204" pitchFamily="34" charset="0"/>
                  </a:rPr>
                  <a:t>i</a:t>
                </a:r>
                <a:r>
                  <a:rPr lang="en-US" dirty="0">
                    <a:latin typeface="Calibri" panose="020F0502020204030204" pitchFamily="34" charset="0"/>
                    <a:ea typeface="DengXian"/>
                    <a:cs typeface="Calibri" panose="020F0502020204030204" pitchFamily="34" charset="0"/>
                  </a:rPr>
                  <a:t>=1, 2,…, p, against the alternative that, in the presence of ARCH components, at least one of the estimated </a:t>
                </a:r>
                <a14:m>
                  <m:oMath xmlns:m="http://schemas.openxmlformats.org/officeDocument/2006/math">
                    <m:sSub>
                      <m:sSubPr>
                        <m:ctrlPr>
                          <a:rPr lang="en-US" i="1">
                            <a:latin typeface="Cambria Math" panose="02040503050406030204" pitchFamily="18" charset="0"/>
                            <a:ea typeface="DengXian"/>
                            <a:cs typeface="Cordia New"/>
                          </a:rPr>
                        </m:ctrlPr>
                      </m:sSubPr>
                      <m:e>
                        <m:r>
                          <m:rPr>
                            <m:sty m:val="p"/>
                          </m:rPr>
                          <a:rPr lang="en-US">
                            <a:latin typeface="Cambria Math" panose="02040503050406030204" pitchFamily="18" charset="0"/>
                            <a:ea typeface="DengXian"/>
                            <a:cs typeface="Cordia New"/>
                          </a:rPr>
                          <m:t>α</m:t>
                        </m:r>
                      </m:e>
                      <m:sub>
                        <m:r>
                          <a:rPr lang="en-US" i="1">
                            <a:latin typeface="Cambria Math" panose="02040503050406030204" pitchFamily="18" charset="0"/>
                            <a:ea typeface="DengXian"/>
                            <a:cs typeface="Cordia New"/>
                          </a:rPr>
                          <m:t>𝑖</m:t>
                        </m:r>
                      </m:sub>
                    </m:sSub>
                  </m:oMath>
                </a14:m>
                <a:r>
                  <a:rPr lang="en-US" dirty="0">
                    <a:latin typeface="Calibri" panose="020F0502020204030204" pitchFamily="34" charset="0"/>
                    <a:ea typeface="DengXian"/>
                    <a:cs typeface="Calibri" panose="020F0502020204030204" pitchFamily="34" charset="0"/>
                  </a:rPr>
                  <a:t>, must be significant.</a:t>
                </a:r>
                <a:endParaRPr lang="en-US" dirty="0">
                  <a:effectLst/>
                  <a:latin typeface="Calibri" panose="020F0502020204030204" pitchFamily="34" charset="0"/>
                  <a:ea typeface="DengXian"/>
                  <a:cs typeface="Calibri" panose="020F0502020204030204" pitchFamily="34" charset="0"/>
                </a:endParaRPr>
              </a:p>
              <a:p>
                <a:pPr algn="just">
                  <a:lnSpc>
                    <a:spcPct val="106000"/>
                  </a:lnSpc>
                  <a:spcAft>
                    <a:spcPts val="800"/>
                  </a:spcAft>
                </a:pPr>
                <a:r>
                  <a:rPr lang="en-US" dirty="0">
                    <a:latin typeface="Calibri" panose="020F0502020204030204" pitchFamily="34" charset="0"/>
                    <a:ea typeface="DengXian"/>
                    <a:cs typeface="Calibri" panose="020F0502020204030204" pitchFamily="34" charset="0"/>
                  </a:rPr>
                  <a:t>We are seeing that p-value&lt;2.2e-16. So, we reject null hypothesis at 5% level and conclude that </a:t>
                </a:r>
                <a:r>
                  <a:rPr lang="en-US" b="1" dirty="0">
                    <a:latin typeface="Calibri" panose="020F0502020204030204" pitchFamily="34" charset="0"/>
                    <a:ea typeface="DengXian"/>
                    <a:cs typeface="Calibri" panose="020F0502020204030204" pitchFamily="34" charset="0"/>
                  </a:rPr>
                  <a:t>ARCH effect is present in the model</a:t>
                </a:r>
                <a:r>
                  <a:rPr lang="en-US" dirty="0" smtClean="0">
                    <a:latin typeface="Calibri" panose="020F0502020204030204" pitchFamily="34" charset="0"/>
                    <a:ea typeface="DengXian"/>
                    <a:cs typeface="Calibri" panose="020F0502020204030204" pitchFamily="34" charset="0"/>
                  </a:rPr>
                  <a:t>.</a:t>
                </a:r>
              </a:p>
              <a:p>
                <a:pPr algn="just">
                  <a:lnSpc>
                    <a:spcPct val="106000"/>
                  </a:lnSpc>
                  <a:spcAft>
                    <a:spcPts val="800"/>
                  </a:spcAft>
                </a:pPr>
                <a:endParaRPr lang="en-US" dirty="0">
                  <a:effectLst/>
                  <a:latin typeface="Calibri" panose="020F0502020204030204" pitchFamily="34" charset="0"/>
                  <a:ea typeface="DengXian"/>
                  <a:cs typeface="Calibri" panose="020F0502020204030204" pitchFamily="34" charset="0"/>
                </a:endParaRPr>
              </a:p>
              <a:p>
                <a:pPr algn="just">
                  <a:lnSpc>
                    <a:spcPct val="106000"/>
                  </a:lnSpc>
                  <a:spcAft>
                    <a:spcPts val="800"/>
                  </a:spcAft>
                </a:pPr>
                <a:r>
                  <a:rPr lang="en-US" dirty="0">
                    <a:latin typeface="Calibri" panose="020F0502020204030204" pitchFamily="34" charset="0"/>
                    <a:ea typeface="DengXian"/>
                    <a:cs typeface="Calibri" panose="020F0502020204030204" pitchFamily="34" charset="0"/>
                  </a:rPr>
                  <a:t>First, we plot ACF and PACF of the square of the residuals.</a:t>
                </a:r>
                <a:endParaRPr lang="en-US" dirty="0" smtClean="0">
                  <a:latin typeface="Calibri" panose="020F0502020204030204" pitchFamily="34" charset="0"/>
                  <a:ea typeface="DengXian"/>
                  <a:cs typeface="Calibri" panose="020F0502020204030204" pitchFamily="34" charset="0"/>
                </a:endParaRPr>
              </a:p>
            </p:txBody>
          </p:sp>
        </mc:Choice>
        <mc:Fallback>
          <p:sp>
            <p:nvSpPr>
              <p:cNvPr id="7" name="Rectangle 6"/>
              <p:cNvSpPr>
                <a:spLocks noRot="1" noChangeAspect="1" noMove="1" noResize="1" noEditPoints="1" noAdjustHandles="1" noChangeArrowheads="1" noChangeShapeType="1" noTextEdit="1"/>
              </p:cNvSpPr>
              <p:nvPr/>
            </p:nvSpPr>
            <p:spPr>
              <a:xfrm>
                <a:off x="578527" y="2875904"/>
                <a:ext cx="11034943" cy="3282565"/>
              </a:xfrm>
              <a:prstGeom prst="rect">
                <a:avLst/>
              </a:prstGeom>
              <a:blipFill>
                <a:blip r:embed="rId3"/>
                <a:stretch>
                  <a:fillRect l="-497" t="-929" r="-442" b="-1673"/>
                </a:stretch>
              </a:blipFill>
            </p:spPr>
            <p:txBody>
              <a:bodyPr/>
              <a:lstStyle/>
              <a:p>
                <a:r>
                  <a:rPr lang="en-US">
                    <a:noFill/>
                  </a:rPr>
                  <a:t> </a:t>
                </a:r>
              </a:p>
            </p:txBody>
          </p:sp>
        </mc:Fallback>
      </mc:AlternateContent>
    </p:spTree>
    <p:extLst>
      <p:ext uri="{BB962C8B-B14F-4D97-AF65-F5344CB8AC3E}">
        <p14:creationId xmlns:p14="http://schemas.microsoft.com/office/powerpoint/2010/main" val="300670159"/>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01777" y="6278674"/>
            <a:ext cx="3140796" cy="307777"/>
          </a:xfrm>
          <a:prstGeom prst="rect">
            <a:avLst/>
          </a:prstGeom>
          <a:noFill/>
        </p:spPr>
        <p:txBody>
          <a:bodyPr wrap="none" rtlCol="0">
            <a:spAutoFit/>
          </a:bodyPr>
          <a:lstStyle/>
          <a:p>
            <a:r>
              <a:rPr lang="en-US" sz="1400" u="sng"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Fig 6: ACF and PACF plot of the Residuals</a:t>
            </a:r>
            <a:endParaRPr lang="en-US" sz="1400"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Rectangle 4"/>
          <p:cNvSpPr/>
          <p:nvPr/>
        </p:nvSpPr>
        <p:spPr>
          <a:xfrm>
            <a:off x="9081856" y="769553"/>
            <a:ext cx="2565646" cy="4985980"/>
          </a:xfrm>
          <a:prstGeom prst="rect">
            <a:avLst/>
          </a:prstGeom>
        </p:spPr>
        <p:txBody>
          <a:bodyPr wrap="square">
            <a:spAutoFit/>
          </a:bodyPr>
          <a:lstStyle/>
          <a:p>
            <a:pPr algn="just">
              <a:lnSpc>
                <a:spcPct val="106000"/>
              </a:lnSpc>
              <a:spcAft>
                <a:spcPts val="800"/>
              </a:spcAft>
            </a:pPr>
            <a:r>
              <a:rPr lang="en-US" sz="2000" dirty="0" smtClean="0">
                <a:latin typeface="Calibri" panose="020F0502020204030204" pitchFamily="34" charset="0"/>
                <a:ea typeface="DengXian"/>
                <a:cs typeface="Calibri" panose="020F0502020204030204" pitchFamily="34" charset="0"/>
              </a:rPr>
              <a:t>From ACF plot, we can see an </a:t>
            </a:r>
            <a:r>
              <a:rPr lang="en-US" sz="2000" b="1" dirty="0" smtClean="0">
                <a:latin typeface="Calibri" panose="020F0502020204030204" pitchFamily="34" charset="0"/>
                <a:ea typeface="DengXian"/>
                <a:cs typeface="Calibri" panose="020F0502020204030204" pitchFamily="34" charset="0"/>
              </a:rPr>
              <a:t>exponential decay</a:t>
            </a:r>
            <a:r>
              <a:rPr lang="en-US" sz="2000" dirty="0" smtClean="0">
                <a:latin typeface="Calibri" panose="020F0502020204030204" pitchFamily="34" charset="0"/>
                <a:ea typeface="DengXian"/>
                <a:cs typeface="Calibri" panose="020F0502020204030204" pitchFamily="34" charset="0"/>
              </a:rPr>
              <a:t>. So, we can say that, the square of the residuals follows Auto Regressive process. From the PACF plot, we can say that, after lag 7, the PACF values are not significantly different from 0. So, we can conclude, that, the square of the residuals follow AR(7) process.</a:t>
            </a:r>
            <a:endParaRPr lang="en-US" sz="2000" dirty="0">
              <a:effectLst/>
              <a:latin typeface="Calibri" panose="020F0502020204030204" pitchFamily="34" charset="0"/>
              <a:ea typeface="DengXian"/>
              <a:cs typeface="Calibri" panose="020F050202020403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549" y="283220"/>
            <a:ext cx="8123165" cy="293049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548" y="3262543"/>
            <a:ext cx="8123165" cy="3016131"/>
          </a:xfrm>
          <a:prstGeom prst="rect">
            <a:avLst/>
          </a:prstGeom>
        </p:spPr>
      </p:pic>
    </p:spTree>
    <p:extLst>
      <p:ext uri="{BB962C8B-B14F-4D97-AF65-F5344CB8AC3E}">
        <p14:creationId xmlns:p14="http://schemas.microsoft.com/office/powerpoint/2010/main" val="754532091"/>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75742" y="597998"/>
            <a:ext cx="1640514" cy="461665"/>
          </a:xfrm>
          <a:prstGeom prst="rect">
            <a:avLst/>
          </a:prstGeom>
        </p:spPr>
        <p:txBody>
          <a:bodyPr wrap="none">
            <a:spAutoFit/>
          </a:bodyPr>
          <a:lstStyle/>
          <a:p>
            <a:r>
              <a:rPr lang="en-US" sz="2400" b="1" u="sng" dirty="0" smtClean="0">
                <a:latin typeface="Calibri" panose="020F0502020204030204" pitchFamily="34" charset="0"/>
                <a:ea typeface="DengXian"/>
                <a:cs typeface="Calibri" panose="020F0502020204030204" pitchFamily="34" charset="0"/>
              </a:rPr>
              <a:t>Forecasting</a:t>
            </a:r>
            <a:endParaRPr lang="en-US" sz="2400"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3" name="Rectangle 2"/>
              <p:cNvSpPr/>
              <p:nvPr/>
            </p:nvSpPr>
            <p:spPr>
              <a:xfrm>
                <a:off x="599111" y="1401059"/>
                <a:ext cx="10993776" cy="4290277"/>
              </a:xfrm>
              <a:prstGeom prst="rect">
                <a:avLst/>
              </a:prstGeom>
            </p:spPr>
            <p:txBody>
              <a:bodyPr wrap="square">
                <a:spAutoFit/>
              </a:bodyPr>
              <a:lstStyle/>
              <a:p>
                <a:pPr algn="just">
                  <a:lnSpc>
                    <a:spcPct val="106000"/>
                  </a:lnSpc>
                  <a:spcAft>
                    <a:spcPts val="800"/>
                  </a:spcAft>
                </a:pPr>
                <a:r>
                  <a:rPr lang="en-US" dirty="0">
                    <a:latin typeface="Calibri" panose="020F0502020204030204" pitchFamily="34" charset="0"/>
                    <a:ea typeface="DengXian"/>
                    <a:cs typeface="Calibri" panose="020F0502020204030204" pitchFamily="34" charset="0"/>
                  </a:rPr>
                  <a:t>Since, square of residuals follow </a:t>
                </a:r>
                <a:r>
                  <a:rPr lang="en-US" dirty="0" smtClean="0">
                    <a:latin typeface="Calibri" panose="020F0502020204030204" pitchFamily="34" charset="0"/>
                    <a:ea typeface="DengXian"/>
                    <a:cs typeface="Calibri" panose="020F0502020204030204" pitchFamily="34" charset="0"/>
                  </a:rPr>
                  <a:t>AR(7) </a:t>
                </a:r>
                <a:r>
                  <a:rPr lang="en-US" dirty="0">
                    <a:latin typeface="Calibri" panose="020F0502020204030204" pitchFamily="34" charset="0"/>
                    <a:ea typeface="DengXian"/>
                    <a:cs typeface="Calibri" panose="020F0502020204030204" pitchFamily="34" charset="0"/>
                  </a:rPr>
                  <a:t>process, we can say, variance of the residuals follow </a:t>
                </a:r>
                <a:r>
                  <a:rPr lang="en-US" dirty="0" smtClean="0">
                    <a:latin typeface="Calibri" panose="020F0502020204030204" pitchFamily="34" charset="0"/>
                    <a:ea typeface="DengXian"/>
                    <a:cs typeface="Calibri" panose="020F0502020204030204" pitchFamily="34" charset="0"/>
                  </a:rPr>
                  <a:t>ARCH(7). </a:t>
                </a:r>
                <a:r>
                  <a:rPr lang="en-US" dirty="0">
                    <a:latin typeface="Calibri" panose="020F0502020204030204" pitchFamily="34" charset="0"/>
                    <a:ea typeface="DengXian"/>
                    <a:cs typeface="Calibri" panose="020F0502020204030204" pitchFamily="34" charset="0"/>
                  </a:rPr>
                  <a:t>Using </a:t>
                </a:r>
                <a:r>
                  <a:rPr lang="en-US" dirty="0" smtClean="0">
                    <a:latin typeface="Calibri" panose="020F0502020204030204" pitchFamily="34" charset="0"/>
                    <a:ea typeface="DengXian"/>
                    <a:cs typeface="Calibri" panose="020F0502020204030204" pitchFamily="34" charset="0"/>
                  </a:rPr>
                  <a:t>ARCH(7) </a:t>
                </a:r>
                <a:r>
                  <a:rPr lang="en-US" dirty="0">
                    <a:latin typeface="Calibri" panose="020F0502020204030204" pitchFamily="34" charset="0"/>
                    <a:ea typeface="DengXian"/>
                    <a:cs typeface="Calibri" panose="020F0502020204030204" pitchFamily="34" charset="0"/>
                  </a:rPr>
                  <a:t>process, we can estimate the variance of the residual. To obtain the estimated residual, we multiply the estimated variance of the residual with WN(0,1).</a:t>
                </a:r>
                <a:endParaRPr lang="en-US" dirty="0">
                  <a:effectLst/>
                  <a:latin typeface="Calibri" panose="020F0502020204030204" pitchFamily="34" charset="0"/>
                  <a:ea typeface="DengXian"/>
                  <a:cs typeface="Calibri" panose="020F0502020204030204" pitchFamily="34" charset="0"/>
                </a:endParaRPr>
              </a:p>
              <a:p>
                <a:pPr>
                  <a:lnSpc>
                    <a:spcPct val="106000"/>
                  </a:lnSpc>
                  <a:spcAft>
                    <a:spcPts val="800"/>
                  </a:spcAft>
                </a:pPr>
                <a:r>
                  <a:rPr lang="en-US" dirty="0">
                    <a:latin typeface="Calibri" panose="020F0502020204030204" pitchFamily="34" charset="0"/>
                    <a:ea typeface="DengXian"/>
                    <a:cs typeface="Calibri" panose="020F0502020204030204" pitchFamily="34" charset="0"/>
                  </a:rPr>
                  <a:t>Then, the forecasted value of ARIMA-ARCH model is given by,</a:t>
                </a:r>
                <a:endParaRPr lang="en-US" dirty="0">
                  <a:effectLst/>
                  <a:latin typeface="Calibri" panose="020F0502020204030204" pitchFamily="34" charset="0"/>
                  <a:ea typeface="DengXian"/>
                  <a:cs typeface="Calibri" panose="020F0502020204030204" pitchFamily="34" charset="0"/>
                </a:endParaRPr>
              </a:p>
              <a:p>
                <a:pPr algn="ctr">
                  <a:lnSpc>
                    <a:spcPct val="106000"/>
                  </a:lnSpc>
                  <a:spcAft>
                    <a:spcPts val="800"/>
                  </a:spcAft>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DengXian"/>
                              <a:cs typeface="Times New Roman" panose="02020603050405020304" pitchFamily="18" charset="0"/>
                            </a:rPr>
                          </m:ctrlPr>
                        </m:accPr>
                        <m:e>
                          <m:sSubSup>
                            <m:sSubSupPr>
                              <m:ctrlPr>
                                <a:rPr lang="en-US" i="1">
                                  <a:latin typeface="Cambria Math" panose="02040503050406030204" pitchFamily="18" charset="0"/>
                                  <a:ea typeface="DengXian"/>
                                  <a:cs typeface="Times New Roman" panose="02020603050405020304" pitchFamily="18" charset="0"/>
                                </a:rPr>
                              </m:ctrlPr>
                            </m:sSubSupPr>
                            <m:e>
                              <m:r>
                                <a:rPr lang="en-US" i="1">
                                  <a:latin typeface="Cambria Math" panose="02040503050406030204" pitchFamily="18" charset="0"/>
                                  <a:ea typeface="DengXian"/>
                                  <a:cs typeface="Times New Roman" panose="02020603050405020304" pitchFamily="18" charset="0"/>
                                </a:rPr>
                                <m:t>𝑥</m:t>
                              </m:r>
                            </m:e>
                            <m:sub>
                              <m:r>
                                <a:rPr lang="en-US" i="1">
                                  <a:latin typeface="Cambria Math" panose="02040503050406030204" pitchFamily="18" charset="0"/>
                                  <a:ea typeface="DengXian"/>
                                  <a:cs typeface="Times New Roman" panose="02020603050405020304" pitchFamily="18" charset="0"/>
                                </a:rPr>
                                <m:t>𝑡</m:t>
                              </m:r>
                            </m:sub>
                            <m:sup>
                              <m:r>
                                <a:rPr lang="en-US" i="1">
                                  <a:latin typeface="Cambria Math" panose="02040503050406030204" pitchFamily="18" charset="0"/>
                                  <a:ea typeface="DengXian"/>
                                  <a:cs typeface="Times New Roman" panose="02020603050405020304" pitchFamily="18" charset="0"/>
                                </a:rPr>
                                <m:t>′</m:t>
                              </m:r>
                            </m:sup>
                          </m:sSubSup>
                        </m:e>
                      </m:acc>
                      <m:r>
                        <a:rPr lang="en-US" i="1">
                          <a:latin typeface="Cambria Math" panose="02040503050406030204" pitchFamily="18" charset="0"/>
                          <a:ea typeface="DengXian"/>
                          <a:cs typeface="Times New Roman" panose="02020603050405020304" pitchFamily="18" charset="0"/>
                        </a:rPr>
                        <m:t>=</m:t>
                      </m:r>
                      <m:acc>
                        <m:accPr>
                          <m:chr m:val="̂"/>
                          <m:ctrlPr>
                            <a:rPr lang="en-US" i="1">
                              <a:latin typeface="Cambria Math" panose="02040503050406030204" pitchFamily="18" charset="0"/>
                              <a:ea typeface="DengXian"/>
                              <a:cs typeface="Times New Roman" panose="02020603050405020304" pitchFamily="18" charset="0"/>
                            </a:rPr>
                          </m:ctrlPr>
                        </m:accPr>
                        <m:e>
                          <m:sSub>
                            <m:sSubPr>
                              <m:ctrlPr>
                                <a:rPr lang="en-US" i="1">
                                  <a:latin typeface="Cambria Math" panose="02040503050406030204" pitchFamily="18" charset="0"/>
                                  <a:ea typeface="DengXian"/>
                                  <a:cs typeface="Times New Roman" panose="02020603050405020304" pitchFamily="18" charset="0"/>
                                </a:rPr>
                              </m:ctrlPr>
                            </m:sSubPr>
                            <m:e>
                              <m:r>
                                <a:rPr lang="en-US" i="1">
                                  <a:latin typeface="Cambria Math" panose="02040503050406030204" pitchFamily="18" charset="0"/>
                                  <a:ea typeface="DengXian"/>
                                  <a:cs typeface="Times New Roman" panose="02020603050405020304" pitchFamily="18" charset="0"/>
                                </a:rPr>
                                <m:t>𝑥</m:t>
                              </m:r>
                            </m:e>
                            <m:sub>
                              <m:r>
                                <a:rPr lang="en-US" i="1">
                                  <a:latin typeface="Cambria Math" panose="02040503050406030204" pitchFamily="18" charset="0"/>
                                  <a:ea typeface="DengXian"/>
                                  <a:cs typeface="Times New Roman" panose="02020603050405020304" pitchFamily="18" charset="0"/>
                                </a:rPr>
                                <m:t>𝑡</m:t>
                              </m:r>
                            </m:sub>
                          </m:sSub>
                        </m:e>
                      </m:acc>
                      <m:r>
                        <a:rPr lang="en-US" i="1">
                          <a:latin typeface="Cambria Math" panose="02040503050406030204" pitchFamily="18" charset="0"/>
                          <a:ea typeface="DengXian"/>
                          <a:cs typeface="Times New Roman" panose="02020603050405020304" pitchFamily="18" charset="0"/>
                        </a:rPr>
                        <m:t>+</m:t>
                      </m:r>
                      <m:acc>
                        <m:accPr>
                          <m:chr m:val="̂"/>
                          <m:ctrlPr>
                            <a:rPr lang="en-US" i="1">
                              <a:latin typeface="Cambria Math" panose="02040503050406030204" pitchFamily="18" charset="0"/>
                              <a:ea typeface="DengXian"/>
                              <a:cs typeface="Times New Roman" panose="02020603050405020304" pitchFamily="18" charset="0"/>
                            </a:rPr>
                          </m:ctrlPr>
                        </m:accPr>
                        <m:e>
                          <m:sSub>
                            <m:sSubPr>
                              <m:ctrlPr>
                                <a:rPr lang="en-US" i="1">
                                  <a:latin typeface="Cambria Math" panose="02040503050406030204" pitchFamily="18" charset="0"/>
                                  <a:ea typeface="DengXian"/>
                                  <a:cs typeface="Times New Roman" panose="02020603050405020304" pitchFamily="18" charset="0"/>
                                </a:rPr>
                              </m:ctrlPr>
                            </m:sSubPr>
                            <m:e>
                              <m:r>
                                <m:rPr>
                                  <m:sty m:val="p"/>
                                </m:rPr>
                                <a:rPr lang="en-US">
                                  <a:latin typeface="Cambria Math" panose="02040503050406030204" pitchFamily="18" charset="0"/>
                                  <a:ea typeface="DengXian"/>
                                  <a:cs typeface="Times New Roman" panose="02020603050405020304" pitchFamily="18" charset="0"/>
                                </a:rPr>
                                <m:t>ϵ</m:t>
                              </m:r>
                            </m:e>
                            <m:sub>
                              <m:r>
                                <a:rPr lang="en-US" i="1">
                                  <a:latin typeface="Cambria Math" panose="02040503050406030204" pitchFamily="18" charset="0"/>
                                  <a:ea typeface="DengXian"/>
                                  <a:cs typeface="Times New Roman" panose="02020603050405020304" pitchFamily="18" charset="0"/>
                                </a:rPr>
                                <m:t>𝑡</m:t>
                              </m:r>
                            </m:sub>
                          </m:sSub>
                        </m:e>
                      </m:acc>
                    </m:oMath>
                  </m:oMathPara>
                </a14:m>
                <a:endParaRPr lang="en-US" dirty="0">
                  <a:effectLst/>
                  <a:latin typeface="Calibri" panose="020F0502020204030204" pitchFamily="34" charset="0"/>
                  <a:ea typeface="DengXian"/>
                  <a:cs typeface="Calibri" panose="020F0502020204030204" pitchFamily="34" charset="0"/>
                </a:endParaRPr>
              </a:p>
              <a:p>
                <a:pPr>
                  <a:lnSpc>
                    <a:spcPct val="106000"/>
                  </a:lnSpc>
                  <a:spcAft>
                    <a:spcPts val="800"/>
                  </a:spcAft>
                </a:pPr>
                <a:r>
                  <a:rPr lang="en-US" dirty="0">
                    <a:latin typeface="Calibri" panose="020F0502020204030204" pitchFamily="34" charset="0"/>
                    <a:ea typeface="DengXian"/>
                    <a:cs typeface="Calibri" panose="020F0502020204030204" pitchFamily="34" charset="0"/>
                  </a:rPr>
                  <a:t>where, </a:t>
                </a:r>
                <a14:m>
                  <m:oMath xmlns:m="http://schemas.openxmlformats.org/officeDocument/2006/math">
                    <m:acc>
                      <m:accPr>
                        <m:chr m:val="̂"/>
                        <m:ctrlPr>
                          <a:rPr lang="en-US" i="1">
                            <a:latin typeface="Cambria Math" panose="02040503050406030204" pitchFamily="18" charset="0"/>
                            <a:ea typeface="DengXian"/>
                            <a:cs typeface="Times New Roman" panose="02020603050405020304" pitchFamily="18" charset="0"/>
                          </a:rPr>
                        </m:ctrlPr>
                      </m:accPr>
                      <m:e>
                        <m:sSub>
                          <m:sSubPr>
                            <m:ctrlPr>
                              <a:rPr lang="en-US" i="1">
                                <a:latin typeface="Cambria Math" panose="02040503050406030204" pitchFamily="18" charset="0"/>
                                <a:ea typeface="DengXian"/>
                                <a:cs typeface="Times New Roman" panose="02020603050405020304" pitchFamily="18" charset="0"/>
                              </a:rPr>
                            </m:ctrlPr>
                          </m:sSubPr>
                          <m:e>
                            <m:r>
                              <a:rPr lang="en-US" i="1">
                                <a:latin typeface="Cambria Math" panose="02040503050406030204" pitchFamily="18" charset="0"/>
                                <a:ea typeface="DengXian"/>
                                <a:cs typeface="Times New Roman" panose="02020603050405020304" pitchFamily="18" charset="0"/>
                              </a:rPr>
                              <m:t>𝜖</m:t>
                            </m:r>
                          </m:e>
                          <m:sub>
                            <m:r>
                              <a:rPr lang="en-US" i="1">
                                <a:latin typeface="Cambria Math" panose="02040503050406030204" pitchFamily="18" charset="0"/>
                                <a:ea typeface="DengXian"/>
                                <a:cs typeface="Times New Roman" panose="02020603050405020304" pitchFamily="18" charset="0"/>
                              </a:rPr>
                              <m:t>𝑡</m:t>
                            </m:r>
                          </m:sub>
                        </m:sSub>
                      </m:e>
                    </m:acc>
                    <m:r>
                      <a:rPr lang="en-US" i="1">
                        <a:latin typeface="Cambria Math" panose="02040503050406030204" pitchFamily="18" charset="0"/>
                        <a:ea typeface="DengXian"/>
                        <a:cs typeface="Times New Roman" panose="02020603050405020304" pitchFamily="18" charset="0"/>
                      </a:rPr>
                      <m:t>=</m:t>
                    </m:r>
                    <m:acc>
                      <m:accPr>
                        <m:chr m:val="̂"/>
                        <m:ctrlPr>
                          <a:rPr lang="en-US" i="1">
                            <a:latin typeface="Cambria Math" panose="02040503050406030204" pitchFamily="18" charset="0"/>
                            <a:ea typeface="DengXian"/>
                            <a:cs typeface="Times New Roman" panose="02020603050405020304" pitchFamily="18" charset="0"/>
                          </a:rPr>
                        </m:ctrlPr>
                      </m:accPr>
                      <m:e>
                        <m:sSub>
                          <m:sSubPr>
                            <m:ctrlPr>
                              <a:rPr lang="en-US" i="1">
                                <a:latin typeface="Cambria Math" panose="02040503050406030204" pitchFamily="18" charset="0"/>
                                <a:ea typeface="DengXian"/>
                                <a:cs typeface="Times New Roman" panose="02020603050405020304" pitchFamily="18" charset="0"/>
                              </a:rPr>
                            </m:ctrlPr>
                          </m:sSubPr>
                          <m:e>
                            <m:r>
                              <m:rPr>
                                <m:sty m:val="p"/>
                              </m:rPr>
                              <a:rPr lang="en-US">
                                <a:latin typeface="Cambria Math" panose="02040503050406030204" pitchFamily="18" charset="0"/>
                                <a:ea typeface="DengXian"/>
                                <a:cs typeface="Times New Roman" panose="02020603050405020304" pitchFamily="18" charset="0"/>
                              </a:rPr>
                              <m:t>σ</m:t>
                            </m:r>
                          </m:e>
                          <m:sub>
                            <m:r>
                              <a:rPr lang="en-US" i="1">
                                <a:latin typeface="Cambria Math" panose="02040503050406030204" pitchFamily="18" charset="0"/>
                                <a:ea typeface="DengXian"/>
                                <a:cs typeface="Times New Roman" panose="02020603050405020304" pitchFamily="18" charset="0"/>
                              </a:rPr>
                              <m:t>𝑡</m:t>
                            </m:r>
                          </m:sub>
                        </m:sSub>
                      </m:e>
                    </m:acc>
                  </m:oMath>
                </a14:m>
                <a:r>
                  <a:rPr lang="en-US" dirty="0" err="1" smtClean="0">
                    <a:latin typeface="Calibri" panose="020F0502020204030204" pitchFamily="34" charset="0"/>
                    <a:ea typeface="DengXian"/>
                    <a:cs typeface="Calibri" panose="020F0502020204030204" pitchFamily="34" charset="0"/>
                  </a:rPr>
                  <a:t>z</a:t>
                </a:r>
                <a:r>
                  <a:rPr lang="en-US" baseline="-25000" dirty="0" err="1" smtClean="0">
                    <a:latin typeface="Calibri" panose="020F0502020204030204" pitchFamily="34" charset="0"/>
                    <a:ea typeface="DengXian"/>
                    <a:cs typeface="Calibri" panose="020F0502020204030204" pitchFamily="34" charset="0"/>
                  </a:rPr>
                  <a:t>t</a:t>
                </a:r>
                <a:r>
                  <a:rPr lang="en-US" dirty="0" smtClean="0">
                    <a:latin typeface="Calibri" panose="020F0502020204030204" pitchFamily="34" charset="0"/>
                    <a:ea typeface="DengXian"/>
                    <a:cs typeface="Calibri" panose="020F0502020204030204" pitchFamily="34" charset="0"/>
                  </a:rPr>
                  <a:t>  , </a:t>
                </a:r>
                <a:r>
                  <a:rPr lang="en-US" dirty="0" err="1" smtClean="0">
                    <a:latin typeface="Calibri" panose="020F0502020204030204" pitchFamily="34" charset="0"/>
                    <a:ea typeface="DengXian"/>
                    <a:cs typeface="Calibri" panose="020F0502020204030204" pitchFamily="34" charset="0"/>
                  </a:rPr>
                  <a:t>z</a:t>
                </a:r>
                <a:r>
                  <a:rPr lang="en-US" baseline="-25000" dirty="0" err="1" smtClean="0">
                    <a:latin typeface="Calibri" panose="020F0502020204030204" pitchFamily="34" charset="0"/>
                    <a:ea typeface="DengXian"/>
                    <a:cs typeface="Calibri" panose="020F0502020204030204" pitchFamily="34" charset="0"/>
                  </a:rPr>
                  <a:t>t</a:t>
                </a:r>
                <a:r>
                  <a:rPr lang="en-US" baseline="-25000" dirty="0" smtClean="0">
                    <a:latin typeface="Calibri" panose="020F0502020204030204" pitchFamily="34" charset="0"/>
                    <a:ea typeface="DengXian"/>
                    <a:cs typeface="Calibri" panose="020F0502020204030204" pitchFamily="34" charset="0"/>
                  </a:rPr>
                  <a:t> </a:t>
                </a:r>
                <a:r>
                  <a:rPr lang="en-US" dirty="0" smtClean="0">
                    <a:latin typeface="Calibri" panose="020F0502020204030204" pitchFamily="34" charset="0"/>
                    <a:ea typeface="DengXian"/>
                    <a:cs typeface="Calibri" panose="020F0502020204030204" pitchFamily="34" charset="0"/>
                  </a:rPr>
                  <a:t>~ N(0,1</a:t>
                </a:r>
                <a:r>
                  <a:rPr lang="en-US" dirty="0">
                    <a:latin typeface="Calibri" panose="020F0502020204030204" pitchFamily="34" charset="0"/>
                    <a:ea typeface="DengXian"/>
                    <a:cs typeface="Calibri" panose="020F0502020204030204" pitchFamily="34" charset="0"/>
                  </a:rPr>
                  <a:t>)</a:t>
                </a:r>
                <a:endParaRPr lang="en-US" dirty="0">
                  <a:effectLst/>
                  <a:latin typeface="Calibri" panose="020F0502020204030204" pitchFamily="34" charset="0"/>
                  <a:ea typeface="DengXian"/>
                  <a:cs typeface="Calibri" panose="020F0502020204030204" pitchFamily="34" charset="0"/>
                </a:endParaRPr>
              </a:p>
              <a:p>
                <a:pPr>
                  <a:lnSpc>
                    <a:spcPct val="106000"/>
                  </a:lnSpc>
                  <a:spcAft>
                    <a:spcPts val="800"/>
                  </a:spcAft>
                </a:pPr>
                <a:r>
                  <a:rPr lang="en-US" dirty="0">
                    <a:latin typeface="Calibri" panose="020F0502020204030204" pitchFamily="34" charset="0"/>
                    <a:ea typeface="DengXian"/>
                    <a:cs typeface="Calibri" panose="020F0502020204030204" pitchFamily="34" charset="0"/>
                  </a:rPr>
                  <a:t>The series </a:t>
                </a:r>
                <a14:m>
                  <m:oMath xmlns:m="http://schemas.openxmlformats.org/officeDocument/2006/math">
                    <m:sSubSup>
                      <m:sSubSupPr>
                        <m:ctrlPr>
                          <a:rPr lang="en-US" i="1">
                            <a:latin typeface="Cambria Math" panose="02040503050406030204" pitchFamily="18" charset="0"/>
                            <a:ea typeface="DengXian"/>
                            <a:cs typeface="Times New Roman" panose="02020603050405020304" pitchFamily="18" charset="0"/>
                          </a:rPr>
                        </m:ctrlPr>
                      </m:sSubSupPr>
                      <m:e>
                        <m:r>
                          <m:rPr>
                            <m:sty m:val="p"/>
                          </m:rPr>
                          <a:rPr lang="en-US">
                            <a:latin typeface="Cambria Math" panose="02040503050406030204" pitchFamily="18" charset="0"/>
                            <a:ea typeface="DengXian"/>
                            <a:cs typeface="Times New Roman" panose="02020603050405020304" pitchFamily="18" charset="0"/>
                          </a:rPr>
                          <m:t>σ</m:t>
                        </m:r>
                      </m:e>
                      <m:sub>
                        <m:r>
                          <a:rPr lang="en-US" i="1">
                            <a:latin typeface="Cambria Math" panose="02040503050406030204" pitchFamily="18" charset="0"/>
                            <a:ea typeface="DengXian"/>
                            <a:cs typeface="Times New Roman" panose="02020603050405020304" pitchFamily="18" charset="0"/>
                          </a:rPr>
                          <m:t>𝑡</m:t>
                        </m:r>
                      </m:sub>
                      <m:sup>
                        <m:r>
                          <a:rPr lang="en-US" i="1">
                            <a:latin typeface="Cambria Math" panose="02040503050406030204" pitchFamily="18" charset="0"/>
                            <a:ea typeface="DengXian"/>
                            <a:cs typeface="Times New Roman" panose="02020603050405020304" pitchFamily="18" charset="0"/>
                          </a:rPr>
                          <m:t>2</m:t>
                        </m:r>
                      </m:sup>
                    </m:sSubSup>
                  </m:oMath>
                </a14:m>
                <a:r>
                  <a:rPr lang="en-US" dirty="0">
                    <a:latin typeface="Calibri" panose="020F0502020204030204" pitchFamily="34" charset="0"/>
                    <a:ea typeface="DengXian"/>
                    <a:cs typeface="Calibri" panose="020F0502020204030204" pitchFamily="34" charset="0"/>
                  </a:rPr>
                  <a:t> was modeled by,</a:t>
                </a:r>
                <a14:m>
                  <m:oMath xmlns:m="http://schemas.openxmlformats.org/officeDocument/2006/math">
                    <m:sSubSup>
                      <m:sSubSupPr>
                        <m:ctrlPr>
                          <a:rPr lang="en-US" i="1">
                            <a:latin typeface="Cambria Math" panose="02040503050406030204" pitchFamily="18" charset="0"/>
                            <a:ea typeface="DengXian"/>
                            <a:cs typeface="Cordia New"/>
                          </a:rPr>
                        </m:ctrlPr>
                      </m:sSubSupPr>
                      <m:e>
                        <m:r>
                          <a:rPr lang="en-US" i="1">
                            <a:latin typeface="Cambria Math" panose="02040503050406030204" pitchFamily="18" charset="0"/>
                            <a:ea typeface="DengXian"/>
                            <a:cs typeface="Cordia New"/>
                          </a:rPr>
                          <m:t>𝜎</m:t>
                        </m:r>
                      </m:e>
                      <m:sub>
                        <m:r>
                          <a:rPr lang="en-US" i="1">
                            <a:latin typeface="Cambria Math" panose="02040503050406030204" pitchFamily="18" charset="0"/>
                            <a:ea typeface="DengXian"/>
                            <a:cs typeface="Cordia New"/>
                          </a:rPr>
                          <m:t>𝑡</m:t>
                        </m:r>
                      </m:sub>
                      <m:sup>
                        <m:r>
                          <a:rPr lang="en-US" i="1">
                            <a:latin typeface="Cambria Math" panose="02040503050406030204" pitchFamily="18" charset="0"/>
                            <a:ea typeface="DengXian"/>
                            <a:cs typeface="Cordia New"/>
                          </a:rPr>
                          <m:t>2</m:t>
                        </m:r>
                      </m:sup>
                    </m:sSubSup>
                    <m:r>
                      <a:rPr lang="en-US" i="1">
                        <a:latin typeface="Cambria Math" panose="02040503050406030204" pitchFamily="18" charset="0"/>
                        <a:ea typeface="DengXian"/>
                        <a:cs typeface="Cordia New"/>
                      </a:rPr>
                      <m:t>=</m:t>
                    </m:r>
                    <m:sSub>
                      <m:sSubPr>
                        <m:ctrlPr>
                          <a:rPr lang="en-US" i="1">
                            <a:latin typeface="Cambria Math" panose="02040503050406030204" pitchFamily="18" charset="0"/>
                            <a:ea typeface="DengXian"/>
                            <a:cs typeface="Cordia New"/>
                          </a:rPr>
                        </m:ctrlPr>
                      </m:sSubPr>
                      <m:e>
                        <m:r>
                          <a:rPr lang="en-US" i="1">
                            <a:latin typeface="Cambria Math" panose="02040503050406030204" pitchFamily="18" charset="0"/>
                            <a:ea typeface="DengXian"/>
                            <a:cs typeface="Cordia New"/>
                          </a:rPr>
                          <m:t>𝛼</m:t>
                        </m:r>
                      </m:e>
                      <m:sub>
                        <m:r>
                          <a:rPr lang="en-US" i="1">
                            <a:latin typeface="Cambria Math" panose="02040503050406030204" pitchFamily="18" charset="0"/>
                            <a:ea typeface="DengXian"/>
                            <a:cs typeface="Cordia New"/>
                          </a:rPr>
                          <m:t>0</m:t>
                        </m:r>
                      </m:sub>
                    </m:sSub>
                    <m:r>
                      <a:rPr lang="en-US" i="1">
                        <a:latin typeface="Cambria Math" panose="02040503050406030204" pitchFamily="18" charset="0"/>
                        <a:ea typeface="DengXian"/>
                        <a:cs typeface="Cordia New"/>
                      </a:rPr>
                      <m:t>+</m:t>
                    </m:r>
                    <m:nary>
                      <m:naryPr>
                        <m:chr m:val="∑"/>
                        <m:ctrlPr>
                          <a:rPr lang="en-US" i="1">
                            <a:latin typeface="Cambria Math" panose="02040503050406030204" pitchFamily="18" charset="0"/>
                            <a:ea typeface="DengXian"/>
                            <a:cs typeface="Cordia New"/>
                          </a:rPr>
                        </m:ctrlPr>
                      </m:naryPr>
                      <m:sub>
                        <m:r>
                          <a:rPr lang="en-US" i="1">
                            <a:latin typeface="Cambria Math" panose="02040503050406030204" pitchFamily="18" charset="0"/>
                            <a:ea typeface="DengXian"/>
                            <a:cs typeface="Cordia New"/>
                          </a:rPr>
                          <m:t>𝑖</m:t>
                        </m:r>
                        <m:r>
                          <a:rPr lang="en-US" i="1">
                            <a:latin typeface="Cambria Math" panose="02040503050406030204" pitchFamily="18" charset="0"/>
                            <a:ea typeface="DengXian"/>
                            <a:cs typeface="Cordia New"/>
                          </a:rPr>
                          <m:t>=1</m:t>
                        </m:r>
                      </m:sub>
                      <m:sup>
                        <m:r>
                          <a:rPr lang="en-US" i="1">
                            <a:latin typeface="Cambria Math" panose="02040503050406030204" pitchFamily="18" charset="0"/>
                            <a:ea typeface="DengXian"/>
                            <a:cs typeface="Cordia New"/>
                          </a:rPr>
                          <m:t>𝑝</m:t>
                        </m:r>
                      </m:sup>
                      <m:e>
                        <m:sSub>
                          <m:sSubPr>
                            <m:ctrlPr>
                              <a:rPr lang="en-US" i="1">
                                <a:latin typeface="Cambria Math" panose="02040503050406030204" pitchFamily="18" charset="0"/>
                                <a:ea typeface="DengXian"/>
                                <a:cs typeface="Cordia New"/>
                              </a:rPr>
                            </m:ctrlPr>
                          </m:sSubPr>
                          <m:e>
                            <m:r>
                              <a:rPr lang="en-US" i="1">
                                <a:latin typeface="Cambria Math" panose="02040503050406030204" pitchFamily="18" charset="0"/>
                                <a:ea typeface="DengXian"/>
                                <a:cs typeface="Cordia New"/>
                              </a:rPr>
                              <m:t>𝛼</m:t>
                            </m:r>
                          </m:e>
                          <m:sub>
                            <m:r>
                              <a:rPr lang="en-US" i="1">
                                <a:latin typeface="Cambria Math" panose="02040503050406030204" pitchFamily="18" charset="0"/>
                                <a:ea typeface="DengXian"/>
                                <a:cs typeface="Cordia New"/>
                              </a:rPr>
                              <m:t>𝑖</m:t>
                            </m:r>
                          </m:sub>
                        </m:sSub>
                        <m:sSubSup>
                          <m:sSubSupPr>
                            <m:ctrlPr>
                              <a:rPr lang="en-US" i="1">
                                <a:latin typeface="Cambria Math" panose="02040503050406030204" pitchFamily="18" charset="0"/>
                                <a:ea typeface="DengXian"/>
                                <a:cs typeface="Cordia New"/>
                              </a:rPr>
                            </m:ctrlPr>
                          </m:sSubSupPr>
                          <m:e>
                            <m:r>
                              <a:rPr lang="en-US" i="1">
                                <a:latin typeface="Cambria Math" panose="02040503050406030204" pitchFamily="18" charset="0"/>
                                <a:ea typeface="DengXian"/>
                                <a:cs typeface="Cordia New"/>
                              </a:rPr>
                              <m:t>𝜖</m:t>
                            </m:r>
                          </m:e>
                          <m:sub>
                            <m:r>
                              <a:rPr lang="en-US" i="1">
                                <a:latin typeface="Cambria Math" panose="02040503050406030204" pitchFamily="18" charset="0"/>
                                <a:ea typeface="DengXian"/>
                                <a:cs typeface="Cordia New"/>
                              </a:rPr>
                              <m:t>𝑡</m:t>
                            </m:r>
                            <m:r>
                              <a:rPr lang="en-US" i="1">
                                <a:latin typeface="Cambria Math" panose="02040503050406030204" pitchFamily="18" charset="0"/>
                                <a:ea typeface="DengXian"/>
                                <a:cs typeface="Cordia New"/>
                              </a:rPr>
                              <m:t>−</m:t>
                            </m:r>
                            <m:r>
                              <a:rPr lang="en-US" i="1">
                                <a:latin typeface="Cambria Math" panose="02040503050406030204" pitchFamily="18" charset="0"/>
                                <a:ea typeface="DengXian"/>
                                <a:cs typeface="Cordia New"/>
                              </a:rPr>
                              <m:t>𝑖</m:t>
                            </m:r>
                          </m:sub>
                          <m:sup>
                            <m:r>
                              <a:rPr lang="en-US" i="1">
                                <a:latin typeface="Cambria Math" panose="02040503050406030204" pitchFamily="18" charset="0"/>
                                <a:ea typeface="DengXian"/>
                                <a:cs typeface="Cordia New"/>
                              </a:rPr>
                              <m:t>2</m:t>
                            </m:r>
                          </m:sup>
                        </m:sSubSup>
                      </m:e>
                    </m:nary>
                    <m:sSub>
                      <m:sSubPr>
                        <m:ctrlPr>
                          <a:rPr lang="en-US" i="1">
                            <a:latin typeface="Cambria Math" panose="02040503050406030204" pitchFamily="18" charset="0"/>
                            <a:ea typeface="DengXian"/>
                            <a:cs typeface="Cordia New"/>
                          </a:rPr>
                        </m:ctrlPr>
                      </m:sSubPr>
                      <m:e>
                        <m:r>
                          <a:rPr lang="en-US">
                            <a:latin typeface="Cambria Math" panose="02040503050406030204" pitchFamily="18" charset="0"/>
                            <a:ea typeface="DengXian"/>
                            <a:cs typeface="Cordia New"/>
                          </a:rPr>
                          <m:t>,</m:t>
                        </m:r>
                        <m:r>
                          <m:rPr>
                            <m:sty m:val="p"/>
                          </m:rPr>
                          <a:rPr lang="en-US">
                            <a:latin typeface="Cambria Math" panose="02040503050406030204" pitchFamily="18" charset="0"/>
                            <a:ea typeface="DengXian"/>
                            <a:cs typeface="Cordia New"/>
                          </a:rPr>
                          <m:t>α</m:t>
                        </m:r>
                      </m:e>
                      <m:sub>
                        <m:r>
                          <a:rPr lang="en-US" i="1">
                            <a:latin typeface="Cambria Math" panose="02040503050406030204" pitchFamily="18" charset="0"/>
                            <a:ea typeface="DengXian"/>
                            <a:cs typeface="Cordia New"/>
                          </a:rPr>
                          <m:t>0</m:t>
                        </m:r>
                      </m:sub>
                    </m:sSub>
                    <m:r>
                      <a:rPr lang="en-US" i="1">
                        <a:latin typeface="Cambria Math" panose="02040503050406030204" pitchFamily="18" charset="0"/>
                        <a:ea typeface="DengXian"/>
                        <a:cs typeface="Cordia New"/>
                      </a:rPr>
                      <m:t>&gt;0,</m:t>
                    </m:r>
                    <m:sSub>
                      <m:sSubPr>
                        <m:ctrlPr>
                          <a:rPr lang="en-US" i="1">
                            <a:latin typeface="Cambria Math" panose="02040503050406030204" pitchFamily="18" charset="0"/>
                            <a:ea typeface="DengXian"/>
                            <a:cs typeface="Cordia New"/>
                          </a:rPr>
                        </m:ctrlPr>
                      </m:sSubPr>
                      <m:e>
                        <m:r>
                          <m:rPr>
                            <m:sty m:val="p"/>
                          </m:rPr>
                          <a:rPr lang="en-US">
                            <a:latin typeface="Cambria Math" panose="02040503050406030204" pitchFamily="18" charset="0"/>
                            <a:ea typeface="DengXian"/>
                            <a:cs typeface="Cordia New"/>
                          </a:rPr>
                          <m:t>α</m:t>
                        </m:r>
                      </m:e>
                      <m:sub>
                        <m:r>
                          <a:rPr lang="en-US" i="1">
                            <a:latin typeface="Cambria Math" panose="02040503050406030204" pitchFamily="18" charset="0"/>
                            <a:ea typeface="DengXian"/>
                            <a:cs typeface="Cordia New"/>
                          </a:rPr>
                          <m:t>𝑖</m:t>
                        </m:r>
                      </m:sub>
                    </m:sSub>
                    <m:r>
                      <a:rPr lang="zh-CN" altLang="en-US">
                        <a:latin typeface="Cambria Math" panose="02040503050406030204" pitchFamily="18" charset="0"/>
                        <a:ea typeface="DengXian"/>
                        <a:cs typeface="Cordia New"/>
                      </a:rPr>
                      <m:t>≥</m:t>
                    </m:r>
                    <m:r>
                      <a:rPr lang="en-US" i="1">
                        <a:latin typeface="Cambria Math" panose="02040503050406030204" pitchFamily="18" charset="0"/>
                        <a:ea typeface="DengXian"/>
                        <a:cs typeface="Cordia New"/>
                      </a:rPr>
                      <m:t>0,</m:t>
                    </m:r>
                    <m:r>
                      <a:rPr lang="en-US" i="1">
                        <a:latin typeface="Cambria Math" panose="02040503050406030204" pitchFamily="18" charset="0"/>
                        <a:ea typeface="DengXian"/>
                        <a:cs typeface="Cordia New"/>
                      </a:rPr>
                      <m:t>𝑖</m:t>
                    </m:r>
                    <m:r>
                      <a:rPr lang="en-US" i="1">
                        <a:latin typeface="Cambria Math" panose="02040503050406030204" pitchFamily="18" charset="0"/>
                        <a:ea typeface="DengXian"/>
                        <a:cs typeface="Cordia New"/>
                      </a:rPr>
                      <m:t>&gt;0</m:t>
                    </m:r>
                  </m:oMath>
                </a14:m>
                <a:endParaRPr lang="en-US" dirty="0">
                  <a:effectLst/>
                  <a:latin typeface="Calibri" panose="020F0502020204030204" pitchFamily="34" charset="0"/>
                  <a:ea typeface="DengXian"/>
                  <a:cs typeface="Calibri" panose="020F0502020204030204" pitchFamily="34" charset="0"/>
                </a:endParaRPr>
              </a:p>
              <a:p>
                <a:pPr>
                  <a:lnSpc>
                    <a:spcPct val="106000"/>
                  </a:lnSpc>
                  <a:spcAft>
                    <a:spcPts val="800"/>
                  </a:spcAft>
                </a:pPr>
                <a:r>
                  <a:rPr lang="en-US" dirty="0">
                    <a:latin typeface="Calibri" panose="020F0502020204030204" pitchFamily="34" charset="0"/>
                    <a:ea typeface="DengXian"/>
                    <a:cs typeface="Calibri" panose="020F0502020204030204" pitchFamily="34" charset="0"/>
                  </a:rPr>
                  <a:t>using </a:t>
                </a:r>
                <a:r>
                  <a:rPr lang="en-US" dirty="0" smtClean="0">
                    <a:latin typeface="Calibri" panose="020F0502020204030204" pitchFamily="34" charset="0"/>
                    <a:ea typeface="DengXian"/>
                    <a:cs typeface="Calibri" panose="020F0502020204030204" pitchFamily="34" charset="0"/>
                  </a:rPr>
                  <a:t>ARCH(7) </a:t>
                </a:r>
                <a:r>
                  <a:rPr lang="en-US" dirty="0">
                    <a:latin typeface="Calibri" panose="020F0502020204030204" pitchFamily="34" charset="0"/>
                    <a:ea typeface="DengXian"/>
                    <a:cs typeface="Calibri" panose="020F0502020204030204" pitchFamily="34" charset="0"/>
                  </a:rPr>
                  <a:t>process on residuals of the fitted ARIMA model.</a:t>
                </a:r>
                <a:endParaRPr lang="en-US" dirty="0">
                  <a:effectLst/>
                  <a:latin typeface="Calibri" panose="020F0502020204030204" pitchFamily="34" charset="0"/>
                  <a:ea typeface="DengXian"/>
                  <a:cs typeface="Calibri" panose="020F0502020204030204" pitchFamily="34" charset="0"/>
                </a:endParaRPr>
              </a:p>
              <a:p>
                <a:pPr algn="just">
                  <a:lnSpc>
                    <a:spcPct val="106000"/>
                  </a:lnSpc>
                  <a:spcAft>
                    <a:spcPts val="800"/>
                  </a:spcAft>
                </a:pPr>
                <a:r>
                  <a:rPr lang="en-US" dirty="0">
                    <a:latin typeface="Calibri" panose="020F0502020204030204" pitchFamily="34" charset="0"/>
                    <a:ea typeface="DengXian"/>
                    <a:cs typeface="Calibri" panose="020F0502020204030204" pitchFamily="34" charset="0"/>
                  </a:rPr>
                  <a:t>Now that an appropriate model is fitted, our next objective is to check how efficiently this model can predict future values, given the knowledge of past observations. For building up the model, we have used data from 1</a:t>
                </a:r>
                <a:r>
                  <a:rPr lang="en-US" baseline="30000" dirty="0">
                    <a:latin typeface="Calibri" panose="020F0502020204030204" pitchFamily="34" charset="0"/>
                    <a:ea typeface="DengXian"/>
                    <a:cs typeface="Calibri" panose="020F0502020204030204" pitchFamily="34" charset="0"/>
                  </a:rPr>
                  <a:t>st</a:t>
                </a:r>
                <a:r>
                  <a:rPr lang="en-US" dirty="0">
                    <a:latin typeface="Calibri" panose="020F0502020204030204" pitchFamily="34" charset="0"/>
                    <a:ea typeface="DengXian"/>
                    <a:cs typeface="Calibri" panose="020F0502020204030204" pitchFamily="34" charset="0"/>
                  </a:rPr>
                  <a:t> January 2018 to 31</a:t>
                </a:r>
                <a:r>
                  <a:rPr lang="en-US" baseline="30000" dirty="0">
                    <a:latin typeface="Calibri" panose="020F0502020204030204" pitchFamily="34" charset="0"/>
                    <a:ea typeface="DengXian"/>
                    <a:cs typeface="Calibri" panose="020F0502020204030204" pitchFamily="34" charset="0"/>
                  </a:rPr>
                  <a:t>st</a:t>
                </a:r>
                <a:r>
                  <a:rPr lang="en-US" dirty="0">
                    <a:latin typeface="Calibri" panose="020F0502020204030204" pitchFamily="34" charset="0"/>
                    <a:ea typeface="DengXian"/>
                    <a:cs typeface="Calibri" panose="020F0502020204030204" pitchFamily="34" charset="0"/>
                  </a:rPr>
                  <a:t> August 2021 and based on the model we got, we have forecasted value for the next 20 days, i.e., 1</a:t>
                </a:r>
                <a:r>
                  <a:rPr lang="en-US" baseline="30000" dirty="0">
                    <a:latin typeface="Calibri" panose="020F0502020204030204" pitchFamily="34" charset="0"/>
                    <a:ea typeface="DengXian"/>
                    <a:cs typeface="Calibri" panose="020F0502020204030204" pitchFamily="34" charset="0"/>
                  </a:rPr>
                  <a:t>st</a:t>
                </a:r>
                <a:r>
                  <a:rPr lang="en-US" dirty="0">
                    <a:latin typeface="Calibri" panose="020F0502020204030204" pitchFamily="34" charset="0"/>
                    <a:ea typeface="DengXian"/>
                    <a:cs typeface="Calibri" panose="020F0502020204030204" pitchFamily="34" charset="0"/>
                  </a:rPr>
                  <a:t> September 2021 to 29</a:t>
                </a:r>
                <a:r>
                  <a:rPr lang="en-US" baseline="30000" dirty="0">
                    <a:latin typeface="Calibri" panose="020F0502020204030204" pitchFamily="34" charset="0"/>
                    <a:ea typeface="DengXian"/>
                    <a:cs typeface="Calibri" panose="020F0502020204030204" pitchFamily="34" charset="0"/>
                  </a:rPr>
                  <a:t>th</a:t>
                </a:r>
                <a:r>
                  <a:rPr lang="en-US" dirty="0">
                    <a:latin typeface="Calibri" panose="020F0502020204030204" pitchFamily="34" charset="0"/>
                    <a:ea typeface="DengXian"/>
                    <a:cs typeface="Calibri" panose="020F0502020204030204" pitchFamily="34" charset="0"/>
                  </a:rPr>
                  <a:t> September 2021.</a:t>
                </a:r>
                <a:endParaRPr lang="en-US" dirty="0">
                  <a:effectLst/>
                  <a:latin typeface="Calibri" panose="020F0502020204030204" pitchFamily="34" charset="0"/>
                  <a:ea typeface="DengXian"/>
                  <a:cs typeface="Calibri" panose="020F0502020204030204" pitchFamily="34" charset="0"/>
                </a:endParaRPr>
              </a:p>
            </p:txBody>
          </p:sp>
        </mc:Choice>
        <mc:Fallback>
          <p:sp>
            <p:nvSpPr>
              <p:cNvPr id="3" name="Rectangle 2"/>
              <p:cNvSpPr>
                <a:spLocks noRot="1" noChangeAspect="1" noMove="1" noResize="1" noEditPoints="1" noAdjustHandles="1" noChangeArrowheads="1" noChangeShapeType="1" noTextEdit="1"/>
              </p:cNvSpPr>
              <p:nvPr/>
            </p:nvSpPr>
            <p:spPr>
              <a:xfrm>
                <a:off x="599111" y="1401059"/>
                <a:ext cx="10993776" cy="4290277"/>
              </a:xfrm>
              <a:prstGeom prst="rect">
                <a:avLst/>
              </a:prstGeom>
              <a:blipFill>
                <a:blip r:embed="rId2"/>
                <a:stretch>
                  <a:fillRect l="-443" t="-710" r="-443" b="-1278"/>
                </a:stretch>
              </a:blipFill>
            </p:spPr>
            <p:txBody>
              <a:bodyPr/>
              <a:lstStyle/>
              <a:p>
                <a:r>
                  <a:rPr lang="en-US">
                    <a:noFill/>
                  </a:rPr>
                  <a:t> </a:t>
                </a:r>
              </a:p>
            </p:txBody>
          </p:sp>
        </mc:Fallback>
      </mc:AlternateContent>
    </p:spTree>
    <p:extLst>
      <p:ext uri="{BB962C8B-B14F-4D97-AF65-F5344CB8AC3E}">
        <p14:creationId xmlns:p14="http://schemas.microsoft.com/office/powerpoint/2010/main" val="2949578438"/>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80" y="490648"/>
            <a:ext cx="10840720" cy="5371672"/>
          </a:xfrm>
          <a:prstGeom prst="rect">
            <a:avLst/>
          </a:prstGeom>
        </p:spPr>
      </p:pic>
      <p:sp>
        <p:nvSpPr>
          <p:cNvPr id="5" name="TextBox 4"/>
          <p:cNvSpPr txBox="1"/>
          <p:nvPr/>
        </p:nvSpPr>
        <p:spPr>
          <a:xfrm>
            <a:off x="4429126" y="6024880"/>
            <a:ext cx="3597908" cy="307777"/>
          </a:xfrm>
          <a:prstGeom prst="rect">
            <a:avLst/>
          </a:prstGeom>
          <a:noFill/>
        </p:spPr>
        <p:txBody>
          <a:bodyPr wrap="none" rtlCol="0">
            <a:spAutoFit/>
          </a:bodyPr>
          <a:lstStyle/>
          <a:p>
            <a:r>
              <a:rPr lang="en-US" sz="1400" u="sng" dirty="0" smtClean="0">
                <a:effectLst>
                  <a:outerShdw blurRad="38100" dist="38100" dir="2700000" algn="tl">
                    <a:srgbClr val="000000">
                      <a:alpha val="43137"/>
                    </a:srgbClr>
                  </a:outerShdw>
                </a:effectLst>
              </a:rPr>
              <a:t>Fig 7: Overall forecast of Train and Test data</a:t>
            </a:r>
            <a:endParaRPr lang="en-US" sz="1400"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8205914"/>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 y="638018"/>
            <a:ext cx="10759440" cy="5071901"/>
          </a:xfrm>
          <a:prstGeom prst="rect">
            <a:avLst/>
          </a:prstGeom>
        </p:spPr>
      </p:pic>
      <p:sp>
        <p:nvSpPr>
          <p:cNvPr id="4" name="TextBox 3"/>
          <p:cNvSpPr txBox="1"/>
          <p:nvPr/>
        </p:nvSpPr>
        <p:spPr>
          <a:xfrm>
            <a:off x="3779383" y="5963920"/>
            <a:ext cx="4663713" cy="338554"/>
          </a:xfrm>
          <a:prstGeom prst="rect">
            <a:avLst/>
          </a:prstGeom>
          <a:noFill/>
        </p:spPr>
        <p:txBody>
          <a:bodyPr wrap="none" rtlCol="0">
            <a:spAutoFit/>
          </a:bodyPr>
          <a:lstStyle/>
          <a:p>
            <a:r>
              <a:rPr lang="en-US" sz="1600" u="sng"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Fig 8: Predicted vs Observed Data for the next 20 days</a:t>
            </a:r>
            <a:endParaRPr lang="en-US" sz="1600"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82171768"/>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07964" y="498023"/>
            <a:ext cx="1576072" cy="461665"/>
          </a:xfrm>
          <a:prstGeom prst="rect">
            <a:avLst/>
          </a:prstGeom>
          <a:noFill/>
        </p:spPr>
        <p:txBody>
          <a:bodyPr wrap="none" rtlCol="0">
            <a:spAutoFit/>
          </a:bodyPr>
          <a:lstStyle/>
          <a:p>
            <a:r>
              <a:rPr lang="en-US" sz="2400" b="1" u="sng"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Conclusion</a:t>
            </a:r>
            <a:endParaRPr lang="en-US" sz="2400" b="1"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 name="Rectangle 2"/>
          <p:cNvSpPr/>
          <p:nvPr/>
        </p:nvSpPr>
        <p:spPr>
          <a:xfrm>
            <a:off x="657860" y="2403515"/>
            <a:ext cx="10698480" cy="3139321"/>
          </a:xfrm>
          <a:prstGeom prst="rect">
            <a:avLst/>
          </a:prstGeom>
        </p:spPr>
        <p:txBody>
          <a:bodyPr wrap="square">
            <a:spAutoFit/>
          </a:bodyPr>
          <a:lstStyle/>
          <a:p>
            <a:pPr algn="just">
              <a:lnSpc>
                <a:spcPct val="150000"/>
              </a:lnSpc>
            </a:pPr>
            <a:r>
              <a:rPr lang="en-US" sz="2200" dirty="0">
                <a:latin typeface="Calibri" panose="020F0502020204030204" pitchFamily="34" charset="0"/>
                <a:cs typeface="Calibri" panose="020F0502020204030204" pitchFamily="34" charset="0"/>
              </a:rPr>
              <a:t>Summing up all the statistical analysis, we found that </a:t>
            </a:r>
            <a:r>
              <a:rPr lang="en-US" sz="2200" dirty="0" smtClean="0">
                <a:latin typeface="Calibri" panose="020F0502020204030204" pitchFamily="34" charset="0"/>
                <a:cs typeface="Calibri" panose="020F0502020204030204" pitchFamily="34" charset="0"/>
              </a:rPr>
              <a:t>ARIMA(5,1,3) </a:t>
            </a:r>
            <a:r>
              <a:rPr lang="en-US" sz="2200" dirty="0">
                <a:latin typeface="Calibri" panose="020F0502020204030204" pitchFamily="34" charset="0"/>
                <a:cs typeface="Calibri" panose="020F0502020204030204" pitchFamily="34" charset="0"/>
              </a:rPr>
              <a:t>fits the best on our raw data  but conditional variances of the residuals are heteroscedastic. To remove this volatility , we use </a:t>
            </a:r>
            <a:r>
              <a:rPr lang="en-US" sz="2200" dirty="0" smtClean="0">
                <a:latin typeface="Calibri" panose="020F0502020204030204" pitchFamily="34" charset="0"/>
                <a:cs typeface="Calibri" panose="020F0502020204030204" pitchFamily="34" charset="0"/>
              </a:rPr>
              <a:t>ARCH(7) </a:t>
            </a:r>
            <a:r>
              <a:rPr lang="en-US" sz="2200" dirty="0">
                <a:latin typeface="Calibri" panose="020F0502020204030204" pitchFamily="34" charset="0"/>
                <a:cs typeface="Calibri" panose="020F0502020204030204" pitchFamily="34" charset="0"/>
              </a:rPr>
              <a:t>model and conclude that the </a:t>
            </a:r>
            <a:r>
              <a:rPr lang="en-US" sz="2200" dirty="0" smtClean="0">
                <a:latin typeface="Calibri" panose="020F0502020204030204" pitchFamily="34" charset="0"/>
                <a:cs typeface="Calibri" panose="020F0502020204030204" pitchFamily="34" charset="0"/>
              </a:rPr>
              <a:t>ARIMA(5,1,3)-ARCH(7) </a:t>
            </a:r>
            <a:r>
              <a:rPr lang="en-US" sz="2200" dirty="0">
                <a:latin typeface="Calibri" panose="020F0502020204030204" pitchFamily="34" charset="0"/>
                <a:cs typeface="Calibri" panose="020F0502020204030204" pitchFamily="34" charset="0"/>
              </a:rPr>
              <a:t>model fits our data quite accurately  . Forecasting for the future 20 days with the final </a:t>
            </a:r>
            <a:r>
              <a:rPr lang="en-US" sz="2200" dirty="0" smtClean="0">
                <a:latin typeface="Calibri" panose="020F0502020204030204" pitchFamily="34" charset="0"/>
                <a:cs typeface="Calibri" panose="020F0502020204030204" pitchFamily="34" charset="0"/>
              </a:rPr>
              <a:t>ARIMA(5,1,3)-ARCH(7) </a:t>
            </a:r>
            <a:r>
              <a:rPr lang="en-US" sz="2200" dirty="0">
                <a:latin typeface="Calibri" panose="020F0502020204030204" pitchFamily="34" charset="0"/>
                <a:cs typeface="Calibri" panose="020F0502020204030204" pitchFamily="34" charset="0"/>
              </a:rPr>
              <a:t>model resulted predicted values close to the observed ones ,validating our concern of predicting the </a:t>
            </a:r>
            <a:r>
              <a:rPr lang="en-US" sz="2200" dirty="0" smtClean="0">
                <a:latin typeface="Calibri" panose="020F0502020204030204" pitchFamily="34" charset="0"/>
                <a:cs typeface="Calibri" panose="020F0502020204030204" pitchFamily="34" charset="0"/>
              </a:rPr>
              <a:t>Goldman </a:t>
            </a:r>
            <a:r>
              <a:rPr lang="en-US" sz="2200" dirty="0">
                <a:latin typeface="Calibri" panose="020F0502020204030204" pitchFamily="34" charset="0"/>
                <a:cs typeface="Calibri" panose="020F0502020204030204" pitchFamily="34" charset="0"/>
              </a:rPr>
              <a:t>Sachs stock market prices.</a:t>
            </a:r>
          </a:p>
        </p:txBody>
      </p:sp>
      <p:sp>
        <p:nvSpPr>
          <p:cNvPr id="4" name="TextBox 3"/>
          <p:cNvSpPr txBox="1"/>
          <p:nvPr/>
        </p:nvSpPr>
        <p:spPr>
          <a:xfrm>
            <a:off x="657860" y="1071632"/>
            <a:ext cx="10876280" cy="1107996"/>
          </a:xfrm>
          <a:prstGeom prst="rect">
            <a:avLst/>
          </a:prstGeom>
          <a:noFill/>
        </p:spPr>
        <p:txBody>
          <a:bodyPr wrap="square" rtlCol="0">
            <a:spAutoFit/>
          </a:bodyPr>
          <a:lstStyle/>
          <a:p>
            <a:pPr>
              <a:lnSpc>
                <a:spcPct val="150000"/>
              </a:lnSpc>
            </a:pPr>
            <a:r>
              <a:rPr lang="en-US" sz="2200" dirty="0" smtClean="0">
                <a:latin typeface="Calibri" panose="020F0502020204030204" pitchFamily="34" charset="0"/>
                <a:cs typeface="Calibri" panose="020F0502020204030204" pitchFamily="34" charset="0"/>
              </a:rPr>
              <a:t>As an evaluation metric we have used </a:t>
            </a:r>
            <a:r>
              <a:rPr lang="en-US" sz="2200" dirty="0">
                <a:latin typeface="Calibri" panose="020F0502020204030204" pitchFamily="34" charset="0"/>
                <a:cs typeface="Calibri" panose="020F0502020204030204" pitchFamily="34" charset="0"/>
              </a:rPr>
              <a:t>Mean Absolute </a:t>
            </a:r>
            <a:r>
              <a:rPr lang="en-US" sz="2200" dirty="0" smtClean="0">
                <a:latin typeface="Calibri" panose="020F0502020204030204" pitchFamily="34" charset="0"/>
                <a:cs typeface="Calibri" panose="020F0502020204030204" pitchFamily="34" charset="0"/>
              </a:rPr>
              <a:t>Percentage </a:t>
            </a:r>
            <a:r>
              <a:rPr lang="en-US" sz="2200" dirty="0">
                <a:latin typeface="Calibri" panose="020F0502020204030204" pitchFamily="34" charset="0"/>
                <a:cs typeface="Calibri" panose="020F0502020204030204" pitchFamily="34" charset="0"/>
              </a:rPr>
              <a:t>Error (MAPE) </a:t>
            </a:r>
            <a:r>
              <a:rPr lang="en-US" sz="2200" dirty="0" smtClean="0">
                <a:latin typeface="Calibri" panose="020F0502020204030204" pitchFamily="34" charset="0"/>
                <a:cs typeface="Calibri" panose="020F0502020204030204" pitchFamily="34" charset="0"/>
              </a:rPr>
              <a:t>. The MAPE value </a:t>
            </a:r>
            <a:r>
              <a:rPr lang="en-US" sz="2200" dirty="0">
                <a:latin typeface="Calibri" panose="020F0502020204030204" pitchFamily="34" charset="0"/>
                <a:cs typeface="Calibri" panose="020F0502020204030204" pitchFamily="34" charset="0"/>
              </a:rPr>
              <a:t>comes out to be </a:t>
            </a:r>
            <a:r>
              <a:rPr lang="en-US" sz="2200" dirty="0" smtClean="0">
                <a:latin typeface="Calibri" panose="020F0502020204030204" pitchFamily="34" charset="0"/>
                <a:cs typeface="Calibri" panose="020F0502020204030204" pitchFamily="34" charset="0"/>
              </a:rPr>
              <a:t>4.596, which is quite low, hence satisfactory. </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46325371"/>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94760" y="2626528"/>
            <a:ext cx="4257040" cy="1323439"/>
          </a:xfrm>
          <a:prstGeom prst="rect">
            <a:avLst/>
          </a:prstGeom>
          <a:noFill/>
          <a:effectLst/>
        </p:spPr>
        <p:txBody>
          <a:bodyPr wrap="square" rtlCol="0">
            <a:spAutoFit/>
          </a:bodyPr>
          <a:lstStyle/>
          <a:p>
            <a:pPr algn="ctr"/>
            <a:r>
              <a:rPr lang="en-US" sz="8000" b="1" dirty="0" smtClean="0">
                <a:effectLst>
                  <a:outerShdw blurRad="38100" dist="38100" dir="2700000" algn="tl">
                    <a:srgbClr val="000000">
                      <a:alpha val="43137"/>
                    </a:srgbClr>
                  </a:outerShdw>
                </a:effectLst>
                <a:latin typeface="Palace Script MT" panose="030303020206070C0B05" pitchFamily="66" charset="0"/>
              </a:rPr>
              <a:t>Thank You</a:t>
            </a:r>
            <a:endParaRPr lang="en-US" sz="8000" b="1" dirty="0">
              <a:effectLst>
                <a:outerShdw blurRad="38100" dist="38100" dir="2700000" algn="tl">
                  <a:srgbClr val="000000">
                    <a:alpha val="43137"/>
                  </a:srgbClr>
                </a:outerShdw>
              </a:effectLst>
              <a:latin typeface="Palace Script MT" panose="030303020206070C0B05" pitchFamily="66" charset="0"/>
            </a:endParaRPr>
          </a:p>
        </p:txBody>
      </p:sp>
    </p:spTree>
    <p:extLst>
      <p:ext uri="{BB962C8B-B14F-4D97-AF65-F5344CB8AC3E}">
        <p14:creationId xmlns:p14="http://schemas.microsoft.com/office/powerpoint/2010/main" val="4035934443"/>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extBox 1"/>
          <p:cNvSpPr txBox="1"/>
          <p:nvPr/>
        </p:nvSpPr>
        <p:spPr>
          <a:xfrm>
            <a:off x="2140667" y="330447"/>
            <a:ext cx="7910666" cy="461665"/>
          </a:xfrm>
          <a:prstGeom prst="rect">
            <a:avLst/>
          </a:prstGeom>
          <a:noFill/>
        </p:spPr>
        <p:txBody>
          <a:bodyPr wrap="square" rtlCol="0">
            <a:spAutoFit/>
          </a:bodyPr>
          <a:lstStyle/>
          <a:p>
            <a:pPr algn="ctr"/>
            <a:r>
              <a:rPr lang="en-US" sz="2400" u="sng" dirty="0" smtClean="0">
                <a:effectLst>
                  <a:outerShdw blurRad="38100" dist="38100" dir="2700000" algn="tl">
                    <a:srgbClr val="000000">
                      <a:alpha val="43137"/>
                    </a:srgbClr>
                  </a:outerShdw>
                </a:effectLst>
              </a:rPr>
              <a:t>Introduction</a:t>
            </a:r>
            <a:endParaRPr lang="en-US" sz="2400" u="sng" dirty="0">
              <a:effectLst>
                <a:outerShdw blurRad="38100" dist="38100" dir="2700000" algn="tl">
                  <a:srgbClr val="000000">
                    <a:alpha val="43137"/>
                  </a:srgbClr>
                </a:outerShdw>
              </a:effectLst>
            </a:endParaRPr>
          </a:p>
        </p:txBody>
      </p:sp>
      <p:sp>
        <p:nvSpPr>
          <p:cNvPr id="3" name="TextBox 2"/>
          <p:cNvSpPr txBox="1"/>
          <p:nvPr/>
        </p:nvSpPr>
        <p:spPr>
          <a:xfrm>
            <a:off x="580103" y="1140542"/>
            <a:ext cx="11031794" cy="2308324"/>
          </a:xfrm>
          <a:prstGeom prst="rect">
            <a:avLst/>
          </a:prstGeom>
          <a:noFill/>
        </p:spPr>
        <p:txBody>
          <a:bodyPr wrap="square" rtlCol="0">
            <a:spAutoFit/>
          </a:bodyPr>
          <a:lstStyle/>
          <a:p>
            <a:pPr algn="just"/>
            <a:r>
              <a:rPr lang="en-US" dirty="0"/>
              <a:t> A </a:t>
            </a:r>
            <a:r>
              <a:rPr lang="en-US" b="1" dirty="0"/>
              <a:t>stock market</a:t>
            </a:r>
            <a:r>
              <a:rPr lang="en-US" dirty="0"/>
              <a:t>, </a:t>
            </a:r>
            <a:r>
              <a:rPr lang="en-US" b="1" dirty="0"/>
              <a:t>equity market</a:t>
            </a:r>
            <a:r>
              <a:rPr lang="en-US" dirty="0"/>
              <a:t>, or </a:t>
            </a:r>
            <a:r>
              <a:rPr lang="en-US" b="1" dirty="0"/>
              <a:t>share market</a:t>
            </a:r>
            <a:r>
              <a:rPr lang="en-US" dirty="0"/>
              <a:t> is the aggregation of buyers and sellers of stocks (also called shares), which represent ownership claims on businesses; these may include securities listed on a public stock exchange, as well as stock that is only traded privately, such as shares of private companies which are sold to investors through equity confounding platforms. The stock market is very volatile and unpredictable, and a small geographical or socio-economical change can impact the share trends of stocks in stock market, recently we have seen how COVID-19 have impacted the stock market. The randomness and forever fluctuating market make investing a risky business. In order to get ahead of the market, statisticians have always tried to analyze and forecast the stock price that reflects all known and unknown information in the public domain.</a:t>
            </a:r>
          </a:p>
        </p:txBody>
      </p:sp>
      <p:sp>
        <p:nvSpPr>
          <p:cNvPr id="4" name="TextBox 3"/>
          <p:cNvSpPr txBox="1"/>
          <p:nvPr/>
        </p:nvSpPr>
        <p:spPr>
          <a:xfrm>
            <a:off x="580103" y="3684062"/>
            <a:ext cx="11031793" cy="2031325"/>
          </a:xfrm>
          <a:prstGeom prst="rect">
            <a:avLst/>
          </a:prstGeom>
          <a:noFill/>
        </p:spPr>
        <p:txBody>
          <a:bodyPr wrap="square" rtlCol="0">
            <a:spAutoFit/>
          </a:bodyPr>
          <a:lstStyle/>
          <a:p>
            <a:pPr algn="just"/>
            <a:r>
              <a:rPr lang="en-US" dirty="0" smtClean="0"/>
              <a:t>	The </a:t>
            </a:r>
            <a:r>
              <a:rPr lang="en-US" dirty="0"/>
              <a:t>idea of this project is to analyze </a:t>
            </a:r>
            <a:r>
              <a:rPr lang="en-US" b="1" dirty="0"/>
              <a:t>Goldman Sachs Stock Market </a:t>
            </a:r>
            <a:r>
              <a:rPr lang="en-US" dirty="0"/>
              <a:t>data. The objective is to analyze Goldman Sachs closing price movement and possibly fit a suitable model to build forecasts. Close Price has been chosen because it is the price at which the market settles down at a given day and it acts as a reference price for the next day. </a:t>
            </a:r>
            <a:endParaRPr lang="en-US" dirty="0" smtClean="0"/>
          </a:p>
          <a:p>
            <a:pPr algn="just"/>
            <a:endParaRPr lang="en-US" dirty="0"/>
          </a:p>
          <a:p>
            <a:pPr algn="just"/>
            <a:r>
              <a:rPr lang="en-US" dirty="0"/>
              <a:t>           The data used here is the daily Goldman Sachs stock market data for 3 years, Jan 2018 to Dec 2020 and is collected from the open source of </a:t>
            </a:r>
            <a:r>
              <a:rPr lang="en-US" b="1" dirty="0"/>
              <a:t>Yahoo Finance</a:t>
            </a:r>
            <a:r>
              <a:rPr lang="en-US" dirty="0"/>
              <a:t>.</a:t>
            </a:r>
          </a:p>
        </p:txBody>
      </p:sp>
    </p:spTree>
    <p:extLst>
      <p:ext uri="{BB962C8B-B14F-4D97-AF65-F5344CB8AC3E}">
        <p14:creationId xmlns:p14="http://schemas.microsoft.com/office/powerpoint/2010/main" val="1288876364"/>
      </p:ext>
    </p:extLst>
  </p:cSld>
  <p:clrMapOvr>
    <a:overrideClrMapping bg1="dk1" tx1="lt1" bg2="dk2" tx2="lt2" accent1="accent1" accent2="accent2" accent3="accent3" accent4="accent4" accent5="accent5" accent6="accent6" hlink="hlink" folHlink="folHlink"/>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973" y="1032029"/>
            <a:ext cx="10856053" cy="4793942"/>
          </a:xfrm>
          <a:prstGeom prst="rect">
            <a:avLst/>
          </a:prstGeom>
        </p:spPr>
      </p:pic>
      <p:sp>
        <p:nvSpPr>
          <p:cNvPr id="3" name="TextBox 2"/>
          <p:cNvSpPr txBox="1"/>
          <p:nvPr/>
        </p:nvSpPr>
        <p:spPr>
          <a:xfrm>
            <a:off x="3654640" y="452761"/>
            <a:ext cx="4882719" cy="369332"/>
          </a:xfrm>
          <a:prstGeom prst="rect">
            <a:avLst/>
          </a:prstGeom>
          <a:noFill/>
        </p:spPr>
        <p:txBody>
          <a:bodyPr wrap="square" rtlCol="0">
            <a:spAutoFit/>
          </a:bodyPr>
          <a:lstStyle/>
          <a:p>
            <a:pPr algn="ctr"/>
            <a:r>
              <a:rPr lang="en-US" dirty="0" err="1" smtClean="0"/>
              <a:t>Adj</a:t>
            </a:r>
            <a:r>
              <a:rPr lang="en-US" dirty="0" smtClean="0"/>
              <a:t> Close values of Goldman Sachs stock prices</a:t>
            </a:r>
          </a:p>
        </p:txBody>
      </p:sp>
      <p:sp>
        <p:nvSpPr>
          <p:cNvPr id="4" name="TextBox 3"/>
          <p:cNvSpPr txBox="1"/>
          <p:nvPr/>
        </p:nvSpPr>
        <p:spPr>
          <a:xfrm>
            <a:off x="5124634" y="6035907"/>
            <a:ext cx="1942730" cy="307777"/>
          </a:xfrm>
          <a:prstGeom prst="rect">
            <a:avLst/>
          </a:prstGeom>
          <a:noFill/>
        </p:spPr>
        <p:txBody>
          <a:bodyPr wrap="square" rtlCol="0">
            <a:spAutoFit/>
          </a:bodyPr>
          <a:lstStyle/>
          <a:p>
            <a:pPr algn="ctr"/>
            <a:r>
              <a:rPr lang="en-US" sz="1400" u="sng"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Fig: 1: Original Data</a:t>
            </a:r>
            <a:endParaRPr lang="en-US" sz="1400"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60969800"/>
      </p:ext>
    </p:extLst>
  </p:cSld>
  <p:clrMapOvr>
    <a:overrideClrMapping bg1="dk1" tx1="lt1" bg2="dk2" tx2="lt2" accent1="accent1" accent2="accent2" accent3="accent3" accent4="accent4" accent5="accent5" accent6="accent6" hlink="hlink" folHlink="folHlink"/>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560444" y="379361"/>
            <a:ext cx="3071107" cy="461665"/>
          </a:xfrm>
          <a:prstGeom prst="rect">
            <a:avLst/>
          </a:prstGeom>
          <a:noFill/>
        </p:spPr>
        <p:txBody>
          <a:bodyPr wrap="square" rtlCol="0">
            <a:spAutoFit/>
          </a:bodyPr>
          <a:lstStyle/>
          <a:p>
            <a:pPr algn="ctr"/>
            <a:r>
              <a:rPr lang="en-US" sz="2400" b="1" u="sng" dirty="0">
                <a:effectLst>
                  <a:outerShdw blurRad="38100" dist="38100" dir="2700000" algn="tl">
                    <a:srgbClr val="000000">
                      <a:alpha val="43137"/>
                    </a:srgbClr>
                  </a:outerShdw>
                </a:effectLst>
              </a:rPr>
              <a:t>Test for Randomness</a:t>
            </a:r>
            <a:endParaRPr lang="en-US" sz="2400" dirty="0">
              <a:effectLst>
                <a:outerShdw blurRad="38100" dist="38100" dir="2700000" algn="tl">
                  <a:srgbClr val="000000">
                    <a:alpha val="43137"/>
                  </a:srgbClr>
                </a:outerShdw>
              </a:effectLst>
            </a:endParaRPr>
          </a:p>
        </p:txBody>
      </p:sp>
      <p:sp>
        <p:nvSpPr>
          <p:cNvPr id="3" name="TextBox 2"/>
          <p:cNvSpPr txBox="1"/>
          <p:nvPr/>
        </p:nvSpPr>
        <p:spPr>
          <a:xfrm>
            <a:off x="639095" y="866426"/>
            <a:ext cx="10913807" cy="1200329"/>
          </a:xfrm>
          <a:prstGeom prst="rect">
            <a:avLst/>
          </a:prstGeom>
          <a:noFill/>
        </p:spPr>
        <p:txBody>
          <a:bodyPr wrap="square" rtlCol="0">
            <a:spAutoFit/>
          </a:bodyPr>
          <a:lstStyle/>
          <a:p>
            <a:pPr algn="just"/>
            <a:r>
              <a:rPr lang="en-US" dirty="0">
                <a:latin typeface="Calibri" panose="020F0502020204030204" pitchFamily="34" charset="0"/>
                <a:cs typeface="Calibri" panose="020F0502020204030204" pitchFamily="34" charset="0"/>
              </a:rPr>
              <a:t>We shall carry out our analysis with the </a:t>
            </a:r>
            <a:r>
              <a:rPr lang="en-US" b="1" dirty="0">
                <a:latin typeface="Calibri" panose="020F0502020204030204" pitchFamily="34" charset="0"/>
                <a:cs typeface="Calibri" panose="020F0502020204030204" pitchFamily="34" charset="0"/>
              </a:rPr>
              <a:t>Univariate Data </a:t>
            </a:r>
            <a:r>
              <a:rPr lang="en-US" dirty="0">
                <a:latin typeface="Calibri" panose="020F0502020204030204" pitchFamily="34" charset="0"/>
                <a:cs typeface="Calibri" panose="020F0502020204030204" pitchFamily="34" charset="0"/>
              </a:rPr>
              <a:t>Goldman Sachs stock closing price</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We shall denote our data as {</a:t>
            </a:r>
            <a:r>
              <a:rPr lang="en-US" dirty="0" err="1">
                <a:latin typeface="Calibri" panose="020F0502020204030204" pitchFamily="34" charset="0"/>
                <a:cs typeface="Calibri" panose="020F0502020204030204" pitchFamily="34" charset="0"/>
              </a:rPr>
              <a:t>X</a:t>
            </a:r>
            <a:r>
              <a:rPr lang="en-US" baseline="-25000" dirty="0" err="1">
                <a:latin typeface="Calibri" panose="020F0502020204030204" pitchFamily="34" charset="0"/>
                <a:cs typeface="Calibri" panose="020F0502020204030204" pitchFamily="34" charset="0"/>
              </a:rPr>
              <a:t>t</a:t>
            </a:r>
            <a:r>
              <a:rPr lang="en-US" dirty="0">
                <a:latin typeface="Calibri" panose="020F0502020204030204" pitchFamily="34" charset="0"/>
                <a:cs typeface="Calibri" panose="020F0502020204030204" pitchFamily="34" charset="0"/>
              </a:rPr>
              <a:t>}. Firstly, we shall check whether there is any deterministic component in the data.             </a:t>
            </a:r>
          </a:p>
          <a:p>
            <a:pPr algn="just"/>
            <a:r>
              <a:rPr lang="en-US" dirty="0">
                <a:latin typeface="Calibri" panose="020F0502020204030204" pitchFamily="34" charset="0"/>
                <a:cs typeface="Calibri" panose="020F0502020204030204" pitchFamily="34" charset="0"/>
              </a:rPr>
              <a:t>To investigate this, we shall go for </a:t>
            </a:r>
            <a:r>
              <a:rPr lang="en-US" b="1" dirty="0">
                <a:latin typeface="Calibri" panose="020F0502020204030204" pitchFamily="34" charset="0"/>
                <a:cs typeface="Calibri" panose="020F0502020204030204" pitchFamily="34" charset="0"/>
              </a:rPr>
              <a:t>“Turning Point Test”. </a:t>
            </a:r>
            <a:r>
              <a:rPr lang="en-US" dirty="0">
                <a:latin typeface="Calibri" panose="020F0502020204030204" pitchFamily="34" charset="0"/>
                <a:cs typeface="Calibri" panose="020F0502020204030204" pitchFamily="34" charset="0"/>
              </a:rPr>
              <a:t>It is a non-parametric test procedure to check randomness in a time series.</a:t>
            </a:r>
          </a:p>
        </p:txBody>
      </p:sp>
      <mc:AlternateContent xmlns:mc="http://schemas.openxmlformats.org/markup-compatibility/2006">
        <mc:Choice xmlns:a14="http://schemas.microsoft.com/office/drawing/2010/main" Requires="a14">
          <p:sp>
            <p:nvSpPr>
              <p:cNvPr id="4" name="TextBox 3"/>
              <p:cNvSpPr txBox="1"/>
              <p:nvPr/>
            </p:nvSpPr>
            <p:spPr>
              <a:xfrm>
                <a:off x="639095" y="2117555"/>
                <a:ext cx="10913807" cy="400808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To test,</a:t>
                </a:r>
              </a:p>
              <a:p>
                <a:r>
                  <a:rPr lang="en-US" dirty="0">
                    <a:latin typeface="Calibri" panose="020F0502020204030204" pitchFamily="34" charset="0"/>
                    <a:cs typeface="Calibri" panose="020F0502020204030204" pitchFamily="34" charset="0"/>
                  </a:rPr>
                  <a:t>H</a:t>
                </a:r>
                <a:r>
                  <a:rPr lang="en-US" baseline="-25000" dirty="0">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 The series is purely random </a:t>
                </a:r>
                <a:r>
                  <a:rPr lang="en-US" dirty="0" smtClean="0">
                    <a:latin typeface="Calibri" panose="020F0502020204030204" pitchFamily="34" charset="0"/>
                    <a:cs typeface="Calibri" panose="020F0502020204030204" pitchFamily="34" charset="0"/>
                  </a:rPr>
                  <a:t>  ag.   H</a:t>
                </a:r>
                <a:r>
                  <a:rPr lang="en-US" baseline="-25000" dirty="0" smtClean="0">
                    <a:latin typeface="Calibri" panose="020F0502020204030204" pitchFamily="34" charset="0"/>
                    <a:cs typeface="Calibri" panose="020F0502020204030204" pitchFamily="34" charset="0"/>
                  </a:rPr>
                  <a:t>1</a:t>
                </a:r>
                <a:r>
                  <a:rPr lang="en-US" dirty="0">
                    <a:latin typeface="Calibri" panose="020F0502020204030204" pitchFamily="34" charset="0"/>
                    <a:cs typeface="Calibri" panose="020F0502020204030204" pitchFamily="34" charset="0"/>
                  </a:rPr>
                  <a:t>: not </a:t>
                </a:r>
                <a:r>
                  <a:rPr lang="en-US" dirty="0" smtClean="0">
                    <a:latin typeface="Calibri" panose="020F0502020204030204" pitchFamily="34" charset="0"/>
                    <a:cs typeface="Calibri" panose="020F0502020204030204" pitchFamily="34" charset="0"/>
                  </a:rPr>
                  <a:t>H</a:t>
                </a:r>
                <a:r>
                  <a:rPr lang="en-US" baseline="-25000" dirty="0" smtClean="0">
                    <a:latin typeface="Calibri" panose="020F0502020204030204" pitchFamily="34" charset="0"/>
                    <a:cs typeface="Calibri" panose="020F0502020204030204" pitchFamily="34" charset="0"/>
                  </a:rPr>
                  <a:t>0</a:t>
                </a:r>
              </a:p>
              <a:p>
                <a:endParaRPr lang="en-US"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Define</a:t>
                </a:r>
                <a:r>
                  <a:rPr lang="en-US" dirty="0">
                    <a:latin typeface="Calibri" panose="020F0502020204030204" pitchFamily="34" charset="0"/>
                    <a:cs typeface="Calibri" panose="020F0502020204030204" pitchFamily="34" charset="0"/>
                  </a:rPr>
                  <a:t>, </a:t>
                </a:r>
              </a:p>
              <a:p>
                <a:r>
                  <a:rPr lang="en-US" dirty="0" err="1">
                    <a:latin typeface="Calibri" panose="020F0502020204030204" pitchFamily="34" charset="0"/>
                    <a:cs typeface="Calibri" panose="020F0502020204030204" pitchFamily="34" charset="0"/>
                  </a:rPr>
                  <a:t>U</a:t>
                </a:r>
                <a:r>
                  <a:rPr lang="en-US" baseline="-25000"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1 if X</a:t>
                </a:r>
                <a:r>
                  <a:rPr lang="en-US" baseline="-25000" dirty="0">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is a turning point</a:t>
                </a:r>
              </a:p>
              <a:p>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rPr>
                  <a:t>0 </a:t>
                </a:r>
                <a:r>
                  <a:rPr lang="en-US" dirty="0" smtClean="0">
                    <a:latin typeface="Calibri" panose="020F0502020204030204" pitchFamily="34" charset="0"/>
                    <a:cs typeface="Calibri" panose="020F0502020204030204" pitchFamily="34" charset="0"/>
                  </a:rPr>
                  <a:t>otherwise</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Suppose, P is the total number of turning points, i.e., P= </a:t>
                </a:r>
                <a14:m>
                  <m:oMath xmlns:m="http://schemas.openxmlformats.org/officeDocument/2006/math">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=2</m:t>
                        </m:r>
                      </m:sub>
                      <m:sup>
                        <m:r>
                          <a:rPr lang="en-US" i="1">
                            <a:latin typeface="Cambria Math" panose="02040503050406030204" pitchFamily="18" charset="0"/>
                          </a:rPr>
                          <m:t>𝑛</m:t>
                        </m:r>
                        <m:r>
                          <a:rPr lang="en-US" i="1">
                            <a:latin typeface="Cambria Math" panose="02040503050406030204" pitchFamily="18" charset="0"/>
                          </a:rPr>
                          <m:t>−1</m:t>
                        </m:r>
                      </m:sup>
                      <m:e>
                        <m:r>
                          <a:rPr lang="en-US" i="1">
                            <a:latin typeface="Cambria Math" panose="02040503050406030204" pitchFamily="18" charset="0"/>
                          </a:rPr>
                          <m:t>𝑈</m:t>
                        </m:r>
                      </m:e>
                    </m:nary>
                  </m:oMath>
                </a14:m>
                <a:r>
                  <a:rPr lang="en-US" baseline="-25000" dirty="0" err="1">
                    <a:latin typeface="Calibri" panose="020F0502020204030204" pitchFamily="34" charset="0"/>
                    <a:cs typeface="Calibri" panose="020F0502020204030204" pitchFamily="34" charset="0"/>
                  </a:rPr>
                  <a:t>i</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 asymptotic test for H</a:t>
                </a:r>
                <a:r>
                  <a:rPr lang="en-US" baseline="-25000" dirty="0">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 is based on the test statistic,</a:t>
                </a:r>
              </a:p>
              <a:p>
                <a14:m>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num>
                          <m:den>
                            <m:r>
                              <a:rPr lang="en-US" i="1">
                                <a:latin typeface="Cambria Math" panose="02040503050406030204" pitchFamily="18" charset="0"/>
                              </a:rPr>
                              <m:t>3</m:t>
                            </m:r>
                          </m:den>
                        </m:f>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−2</m:t>
                            </m:r>
                          </m:e>
                        </m:d>
                      </m:num>
                      <m:den>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16</m:t>
                                </m:r>
                                <m:r>
                                  <a:rPr lang="en-US" i="1">
                                    <a:latin typeface="Cambria Math" panose="02040503050406030204" pitchFamily="18" charset="0"/>
                                  </a:rPr>
                                  <m:t>𝑛</m:t>
                                </m:r>
                                <m:r>
                                  <a:rPr lang="en-US" i="1">
                                    <a:latin typeface="Cambria Math" panose="02040503050406030204" pitchFamily="18" charset="0"/>
                                  </a:rPr>
                                  <m:t>−29</m:t>
                                </m:r>
                              </m:num>
                              <m:den>
                                <m:r>
                                  <a:rPr lang="en-US" i="1">
                                    <a:latin typeface="Cambria Math" panose="02040503050406030204" pitchFamily="18" charset="0"/>
                                  </a:rPr>
                                  <m:t>90</m:t>
                                </m:r>
                              </m:den>
                            </m:f>
                          </m:e>
                        </m:rad>
                      </m:den>
                    </m:f>
                  </m:oMath>
                </a14:m>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Z asymptotically follows N(0,1) under H</a:t>
                </a:r>
                <a:r>
                  <a:rPr lang="en-US" baseline="-25000" dirty="0">
                    <a:latin typeface="Calibri" panose="020F0502020204030204" pitchFamily="34" charset="0"/>
                    <a:cs typeface="Calibri" panose="020F0502020204030204" pitchFamily="34" charset="0"/>
                  </a:rPr>
                  <a:t>0</a:t>
                </a:r>
                <a:r>
                  <a:rPr lang="en-US" dirty="0">
                    <a:latin typeface="Calibri" panose="020F0502020204030204" pitchFamily="34" charset="0"/>
                    <a:cs typeface="Calibri" panose="020F0502020204030204" pitchFamily="34" charset="0"/>
                  </a:rPr>
                  <a:t>.</a:t>
                </a:r>
              </a:p>
              <a:p>
                <a:r>
                  <a:rPr lang="en-US" dirty="0" smtClean="0">
                    <a:latin typeface="Calibri" panose="020F0502020204030204" pitchFamily="34" charset="0"/>
                    <a:cs typeface="Calibri" panose="020F0502020204030204" pitchFamily="34" charset="0"/>
                  </a:rPr>
                  <a:t>Here p-value is &lt; 2.2e-16. Hence </a:t>
                </a:r>
                <a:r>
                  <a:rPr lang="en-US" b="1" dirty="0" smtClean="0">
                    <a:latin typeface="Calibri" panose="020F0502020204030204" pitchFamily="34" charset="0"/>
                    <a:cs typeface="Calibri" panose="020F0502020204030204" pitchFamily="34" charset="0"/>
                  </a:rPr>
                  <a:t>we reject the Null hypothesis and conclude that the series is not random.</a:t>
                </a:r>
                <a:endParaRPr lang="en-US" dirty="0">
                  <a:latin typeface="Calibri" panose="020F0502020204030204" pitchFamily="34" charset="0"/>
                  <a:cs typeface="Calibri" panose="020F0502020204030204" pitchFamily="34"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639095" y="2117555"/>
                <a:ext cx="10913807" cy="4008085"/>
              </a:xfrm>
              <a:prstGeom prst="rect">
                <a:avLst/>
              </a:prstGeom>
              <a:blipFill>
                <a:blip r:embed="rId2"/>
                <a:stretch>
                  <a:fillRect l="-503" t="-760"/>
                </a:stretch>
              </a:blipFill>
            </p:spPr>
            <p:txBody>
              <a:bodyPr/>
              <a:lstStyle/>
              <a:p>
                <a:r>
                  <a:rPr lang="en-US">
                    <a:noFill/>
                  </a:rPr>
                  <a:t> </a:t>
                </a:r>
              </a:p>
            </p:txBody>
          </p:sp>
        </mc:Fallback>
      </mc:AlternateContent>
    </p:spTree>
    <p:extLst>
      <p:ext uri="{BB962C8B-B14F-4D97-AF65-F5344CB8AC3E}">
        <p14:creationId xmlns:p14="http://schemas.microsoft.com/office/powerpoint/2010/main" val="3356913969"/>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48211" y="325282"/>
            <a:ext cx="4895571" cy="487506"/>
          </a:xfrm>
          <a:prstGeom prst="rect">
            <a:avLst/>
          </a:prstGeom>
        </p:spPr>
        <p:txBody>
          <a:bodyPr wrap="none">
            <a:spAutoFit/>
          </a:bodyPr>
          <a:lstStyle/>
          <a:p>
            <a:pPr marR="0" lvl="0" algn="ctr">
              <a:lnSpc>
                <a:spcPct val="107000"/>
              </a:lnSpc>
              <a:spcBef>
                <a:spcPts val="0"/>
              </a:spcBef>
              <a:spcAft>
                <a:spcPts val="800"/>
              </a:spcAft>
            </a:pPr>
            <a:r>
              <a:rPr lang="en-US" sz="2400" b="1" u="sng" dirty="0">
                <a:effectLst>
                  <a:outerShdw blurRad="38100" dist="38100" dir="2700000" algn="tl">
                    <a:srgbClr val="000000">
                      <a:alpha val="43137"/>
                    </a:srgbClr>
                  </a:outerShdw>
                </a:effectLst>
                <a:latin typeface="Calibri" panose="020F0502020204030204" pitchFamily="34" charset="0"/>
                <a:ea typeface="DengXian"/>
                <a:cs typeface="Calibri" panose="020F0502020204030204" pitchFamily="34" charset="0"/>
              </a:rPr>
              <a:t>Test for Trend- Relative Ordering </a:t>
            </a:r>
            <a:r>
              <a:rPr lang="en-US" sz="2400" b="1" u="sng" dirty="0" smtClean="0">
                <a:effectLst>
                  <a:outerShdw blurRad="38100" dist="38100" dir="2700000" algn="tl">
                    <a:srgbClr val="000000">
                      <a:alpha val="43137"/>
                    </a:srgbClr>
                  </a:outerShdw>
                </a:effectLst>
                <a:latin typeface="Calibri" panose="020F0502020204030204" pitchFamily="34" charset="0"/>
                <a:ea typeface="DengXian"/>
                <a:cs typeface="Calibri" panose="020F0502020204030204" pitchFamily="34" charset="0"/>
              </a:rPr>
              <a:t>Test</a:t>
            </a:r>
            <a:endParaRPr lang="en-US" sz="2400" dirty="0">
              <a:effectLst>
                <a:outerShdw blurRad="38100" dist="38100" dir="2700000" algn="tl">
                  <a:srgbClr val="000000">
                    <a:alpha val="43137"/>
                  </a:srgbClr>
                </a:outerShdw>
              </a:effectLst>
              <a:latin typeface="Calibri" panose="020F0502020204030204" pitchFamily="34" charset="0"/>
              <a:ea typeface="DengXian"/>
              <a:cs typeface="Calibri" panose="020F0502020204030204" pitchFamily="34" charset="0"/>
            </a:endParaRPr>
          </a:p>
        </p:txBody>
      </p:sp>
      <p:sp>
        <p:nvSpPr>
          <p:cNvPr id="3" name="Rectangle 2"/>
          <p:cNvSpPr/>
          <p:nvPr/>
        </p:nvSpPr>
        <p:spPr>
          <a:xfrm>
            <a:off x="585240" y="931736"/>
            <a:ext cx="11021515" cy="679545"/>
          </a:xfrm>
          <a:prstGeom prst="rect">
            <a:avLst/>
          </a:prstGeom>
        </p:spPr>
        <p:txBody>
          <a:bodyPr wrap="square">
            <a:spAutoFit/>
          </a:bodyPr>
          <a:lstStyle/>
          <a:p>
            <a:pPr>
              <a:lnSpc>
                <a:spcPct val="106000"/>
              </a:lnSpc>
              <a:spcAft>
                <a:spcPts val="800"/>
              </a:spcAft>
            </a:pPr>
            <a:r>
              <a:rPr lang="en-US" dirty="0">
                <a:latin typeface="Calibri" panose="020F0502020204030204" pitchFamily="34" charset="0"/>
                <a:ea typeface="DengXian"/>
                <a:cs typeface="Calibri" panose="020F0502020204030204" pitchFamily="34" charset="0"/>
              </a:rPr>
              <a:t>Since, the null hypothesis of the Turning Point Test gets rejected, we can conclude that there is deterministic component in our data. </a:t>
            </a:r>
            <a:endParaRPr lang="en-US" sz="1600" dirty="0">
              <a:effectLst/>
              <a:latin typeface="Calibri" panose="020F0502020204030204" pitchFamily="34" charset="0"/>
              <a:ea typeface="DengXian"/>
              <a:cs typeface="Calibri" panose="020F0502020204030204" pitchFamily="34" charset="0"/>
            </a:endParaRPr>
          </a:p>
        </p:txBody>
      </p:sp>
      <p:sp>
        <p:nvSpPr>
          <p:cNvPr id="5" name="Rectangle 4"/>
          <p:cNvSpPr/>
          <p:nvPr/>
        </p:nvSpPr>
        <p:spPr>
          <a:xfrm>
            <a:off x="585240" y="1849178"/>
            <a:ext cx="11021515" cy="679545"/>
          </a:xfrm>
          <a:prstGeom prst="rect">
            <a:avLst/>
          </a:prstGeom>
        </p:spPr>
        <p:txBody>
          <a:bodyPr wrap="square">
            <a:spAutoFit/>
          </a:bodyPr>
          <a:lstStyle/>
          <a:p>
            <a:pPr>
              <a:lnSpc>
                <a:spcPct val="106000"/>
              </a:lnSpc>
              <a:spcAft>
                <a:spcPts val="800"/>
              </a:spcAft>
            </a:pPr>
            <a:r>
              <a:rPr lang="en-US" dirty="0">
                <a:latin typeface="Calibri" panose="020F0502020204030204" pitchFamily="34" charset="0"/>
                <a:ea typeface="DengXian"/>
                <a:cs typeface="Calibri" panose="020F0502020204030204" pitchFamily="34" charset="0"/>
              </a:rPr>
              <a:t>From the graph, we can see that, there is an increasing trend in the data. To check the presence of trend, we perform a non- parametric test procedure named </a:t>
            </a:r>
            <a:r>
              <a:rPr lang="en-US" b="1" dirty="0">
                <a:latin typeface="Calibri" panose="020F0502020204030204" pitchFamily="34" charset="0"/>
                <a:ea typeface="DengXian"/>
                <a:cs typeface="Calibri" panose="020F0502020204030204" pitchFamily="34" charset="0"/>
              </a:rPr>
              <a:t>Relative Ordering Test.</a:t>
            </a:r>
            <a:endParaRPr lang="en-US" sz="1600" dirty="0">
              <a:effectLst/>
              <a:latin typeface="Calibri" panose="020F0502020204030204" pitchFamily="34" charset="0"/>
              <a:ea typeface="DengXian"/>
              <a:cs typeface="Calibri" panose="020F0502020204030204" pitchFamily="34" charset="0"/>
            </a:endParaRPr>
          </a:p>
        </p:txBody>
      </p:sp>
      <mc:AlternateContent xmlns:mc="http://schemas.openxmlformats.org/markup-compatibility/2006">
        <mc:Choice xmlns:a14="http://schemas.microsoft.com/office/drawing/2010/main" Requires="a14">
          <p:sp>
            <p:nvSpPr>
              <p:cNvPr id="7" name="Rectangle 6"/>
              <p:cNvSpPr/>
              <p:nvPr/>
            </p:nvSpPr>
            <p:spPr>
              <a:xfrm>
                <a:off x="585240" y="2643725"/>
                <a:ext cx="11021516" cy="3595087"/>
              </a:xfrm>
              <a:prstGeom prst="rect">
                <a:avLst/>
              </a:prstGeom>
            </p:spPr>
            <p:txBody>
              <a:bodyPr wrap="square">
                <a:spAutoFit/>
              </a:bodyPr>
              <a:lstStyle/>
              <a:p>
                <a:pPr>
                  <a:lnSpc>
                    <a:spcPct val="106000"/>
                  </a:lnSpc>
                  <a:spcAft>
                    <a:spcPts val="800"/>
                  </a:spcAft>
                </a:pPr>
                <a:r>
                  <a:rPr lang="en-US" dirty="0">
                    <a:latin typeface="Calibri" panose="020F0502020204030204" pitchFamily="34" charset="0"/>
                    <a:ea typeface="DengXian"/>
                    <a:cs typeface="Calibri" panose="020F0502020204030204" pitchFamily="34" charset="0"/>
                  </a:rPr>
                  <a:t>To test, </a:t>
                </a:r>
                <a:endParaRPr lang="en-US" dirty="0">
                  <a:latin typeface="Calibri" panose="020F0502020204030204" pitchFamily="34" charset="0"/>
                  <a:ea typeface="DengXian"/>
                  <a:cs typeface="Calibri" panose="020F0502020204030204" pitchFamily="34" charset="0"/>
                </a:endParaRPr>
              </a:p>
              <a:p>
                <a:pPr>
                  <a:lnSpc>
                    <a:spcPct val="106000"/>
                  </a:lnSpc>
                  <a:spcAft>
                    <a:spcPts val="800"/>
                  </a:spcAft>
                </a:pPr>
                <a:r>
                  <a:rPr lang="en-US" dirty="0">
                    <a:latin typeface="Calibri" panose="020F0502020204030204" pitchFamily="34" charset="0"/>
                    <a:ea typeface="DengXian"/>
                    <a:cs typeface="Calibri" panose="020F0502020204030204" pitchFamily="34" charset="0"/>
                  </a:rPr>
                  <a:t>H</a:t>
                </a:r>
                <a:r>
                  <a:rPr lang="en-US" baseline="-25000" dirty="0">
                    <a:latin typeface="Calibri" panose="020F0502020204030204" pitchFamily="34" charset="0"/>
                    <a:ea typeface="DengXian"/>
                    <a:cs typeface="Calibri" panose="020F0502020204030204" pitchFamily="34" charset="0"/>
                  </a:rPr>
                  <a:t>0</a:t>
                </a:r>
                <a:r>
                  <a:rPr lang="en-US" dirty="0">
                    <a:latin typeface="Calibri" panose="020F0502020204030204" pitchFamily="34" charset="0"/>
                    <a:ea typeface="DengXian"/>
                    <a:cs typeface="Calibri" panose="020F0502020204030204" pitchFamily="34" charset="0"/>
                  </a:rPr>
                  <a:t>: There is no trend in the series against H</a:t>
                </a:r>
                <a:r>
                  <a:rPr lang="en-US" baseline="-25000" dirty="0">
                    <a:latin typeface="Calibri" panose="020F0502020204030204" pitchFamily="34" charset="0"/>
                    <a:ea typeface="DengXian"/>
                    <a:cs typeface="Calibri" panose="020F0502020204030204" pitchFamily="34" charset="0"/>
                  </a:rPr>
                  <a:t>1</a:t>
                </a:r>
                <a:r>
                  <a:rPr lang="en-US" dirty="0">
                    <a:latin typeface="Calibri" panose="020F0502020204030204" pitchFamily="34" charset="0"/>
                    <a:ea typeface="DengXian"/>
                    <a:cs typeface="Calibri" panose="020F0502020204030204" pitchFamily="34" charset="0"/>
                  </a:rPr>
                  <a:t>: not H</a:t>
                </a:r>
                <a:r>
                  <a:rPr lang="en-US" baseline="-25000" dirty="0">
                    <a:latin typeface="Calibri" panose="020F0502020204030204" pitchFamily="34" charset="0"/>
                    <a:ea typeface="DengXian"/>
                    <a:cs typeface="Calibri" panose="020F0502020204030204" pitchFamily="34" charset="0"/>
                  </a:rPr>
                  <a:t>0</a:t>
                </a:r>
                <a:endParaRPr lang="en-US" dirty="0">
                  <a:latin typeface="Calibri" panose="020F0502020204030204" pitchFamily="34" charset="0"/>
                  <a:ea typeface="DengXian"/>
                  <a:cs typeface="Calibri" panose="020F0502020204030204" pitchFamily="34" charset="0"/>
                </a:endParaRPr>
              </a:p>
              <a:p>
                <a:pPr>
                  <a:lnSpc>
                    <a:spcPct val="106000"/>
                  </a:lnSpc>
                  <a:spcAft>
                    <a:spcPts val="800"/>
                  </a:spcAft>
                </a:pPr>
                <a:r>
                  <a:rPr lang="en-US" dirty="0">
                    <a:latin typeface="Calibri" panose="020F0502020204030204" pitchFamily="34" charset="0"/>
                    <a:ea typeface="DengXian"/>
                    <a:cs typeface="Calibri" panose="020F0502020204030204" pitchFamily="34" charset="0"/>
                  </a:rPr>
                  <a:t>Define,</a:t>
                </a:r>
              </a:p>
              <a:p>
                <a:pPr>
                  <a:lnSpc>
                    <a:spcPct val="106000"/>
                  </a:lnSpc>
                  <a:spcAft>
                    <a:spcPts val="800"/>
                  </a:spcAft>
                </a:pPr>
                <a:r>
                  <a:rPr lang="en-US" dirty="0" err="1">
                    <a:latin typeface="Calibri" panose="020F0502020204030204" pitchFamily="34" charset="0"/>
                    <a:ea typeface="DengXian"/>
                    <a:cs typeface="Calibri" panose="020F0502020204030204" pitchFamily="34" charset="0"/>
                  </a:rPr>
                  <a:t>q</a:t>
                </a:r>
                <a:r>
                  <a:rPr lang="en-US" baseline="-25000" dirty="0" err="1">
                    <a:latin typeface="Calibri" panose="020F0502020204030204" pitchFamily="34" charset="0"/>
                    <a:ea typeface="DengXian"/>
                    <a:cs typeface="Calibri" panose="020F0502020204030204" pitchFamily="34" charset="0"/>
                  </a:rPr>
                  <a:t>ij</a:t>
                </a:r>
                <a:r>
                  <a:rPr lang="en-US" dirty="0">
                    <a:latin typeface="Calibri" panose="020F0502020204030204" pitchFamily="34" charset="0"/>
                    <a:ea typeface="DengXian"/>
                    <a:cs typeface="Calibri" panose="020F0502020204030204" pitchFamily="34" charset="0"/>
                  </a:rPr>
                  <a:t>= 1 if X</a:t>
                </a:r>
                <a:r>
                  <a:rPr lang="en-US" baseline="-25000" dirty="0">
                    <a:latin typeface="Calibri" panose="020F0502020204030204" pitchFamily="34" charset="0"/>
                    <a:ea typeface="DengXian"/>
                    <a:cs typeface="Calibri" panose="020F0502020204030204" pitchFamily="34" charset="0"/>
                  </a:rPr>
                  <a:t>i</a:t>
                </a:r>
                <a:r>
                  <a:rPr lang="en-US" dirty="0">
                    <a:latin typeface="Calibri" panose="020F0502020204030204" pitchFamily="34" charset="0"/>
                    <a:ea typeface="DengXian"/>
                    <a:cs typeface="Calibri" panose="020F0502020204030204" pitchFamily="34" charset="0"/>
                  </a:rPr>
                  <a:t>&gt;</a:t>
                </a:r>
                <a:r>
                  <a:rPr lang="en-US" dirty="0" err="1">
                    <a:latin typeface="Calibri" panose="020F0502020204030204" pitchFamily="34" charset="0"/>
                    <a:ea typeface="DengXian"/>
                    <a:cs typeface="Calibri" panose="020F0502020204030204" pitchFamily="34" charset="0"/>
                  </a:rPr>
                  <a:t>X</a:t>
                </a:r>
                <a:r>
                  <a:rPr lang="en-US" baseline="-25000" dirty="0" err="1">
                    <a:latin typeface="Calibri" panose="020F0502020204030204" pitchFamily="34" charset="0"/>
                    <a:ea typeface="DengXian"/>
                    <a:cs typeface="Calibri" panose="020F0502020204030204" pitchFamily="34" charset="0"/>
                  </a:rPr>
                  <a:t>j</a:t>
                </a:r>
                <a:endParaRPr lang="en-US" dirty="0">
                  <a:latin typeface="Calibri" panose="020F0502020204030204" pitchFamily="34" charset="0"/>
                  <a:ea typeface="DengXian"/>
                  <a:cs typeface="Calibri" panose="020F0502020204030204" pitchFamily="34" charset="0"/>
                </a:endParaRPr>
              </a:p>
              <a:p>
                <a:pPr>
                  <a:lnSpc>
                    <a:spcPct val="106000"/>
                  </a:lnSpc>
                  <a:spcAft>
                    <a:spcPts val="800"/>
                  </a:spcAft>
                </a:pPr>
                <a:r>
                  <a:rPr lang="en-US" dirty="0">
                    <a:latin typeface="Calibri" panose="020F0502020204030204" pitchFamily="34" charset="0"/>
                    <a:ea typeface="DengXian"/>
                    <a:cs typeface="Calibri" panose="020F0502020204030204" pitchFamily="34" charset="0"/>
                  </a:rPr>
                  <a:t>     = 0 otherwise</a:t>
                </a:r>
              </a:p>
              <a:p>
                <a:pPr>
                  <a:lnSpc>
                    <a:spcPct val="106000"/>
                  </a:lnSpc>
                  <a:spcAft>
                    <a:spcPts val="800"/>
                  </a:spcAft>
                </a:pPr>
                <a:r>
                  <a:rPr lang="en-US" dirty="0">
                    <a:latin typeface="Calibri" panose="020F0502020204030204" pitchFamily="34" charset="0"/>
                    <a:ea typeface="DengXian"/>
                    <a:cs typeface="Calibri" panose="020F0502020204030204" pitchFamily="34" charset="0"/>
                  </a:rPr>
                  <a:t>Q= </a:t>
                </a:r>
                <a14:m>
                  <m:oMath xmlns:m="http://schemas.openxmlformats.org/officeDocument/2006/math">
                    <m:nary>
                      <m:naryPr>
                        <m:chr m:val="∑"/>
                        <m:limLoc m:val="subSup"/>
                        <m:supHide m:val="on"/>
                        <m:ctrlPr>
                          <a:rPr lang="en-US" i="1">
                            <a:latin typeface="Cambria Math" panose="02040503050406030204" pitchFamily="18" charset="0"/>
                            <a:ea typeface="DengXian"/>
                            <a:cs typeface="Times New Roman" panose="02020603050405020304" pitchFamily="18" charset="0"/>
                          </a:rPr>
                        </m:ctrlPr>
                      </m:naryPr>
                      <m:sub>
                        <m:r>
                          <a:rPr lang="en-US" i="1">
                            <a:latin typeface="Cambria Math" panose="02040503050406030204" pitchFamily="18" charset="0"/>
                            <a:ea typeface="DengXian"/>
                            <a:cs typeface="Times New Roman" panose="02020603050405020304" pitchFamily="18" charset="0"/>
                          </a:rPr>
                          <m:t>𝑖</m:t>
                        </m:r>
                        <m:r>
                          <a:rPr lang="en-US" i="1">
                            <a:latin typeface="Cambria Math" panose="02040503050406030204" pitchFamily="18" charset="0"/>
                            <a:ea typeface="DengXian"/>
                            <a:cs typeface="Times New Roman" panose="02020603050405020304" pitchFamily="18" charset="0"/>
                          </a:rPr>
                          <m:t>,</m:t>
                        </m:r>
                        <m:r>
                          <a:rPr lang="en-US" i="1">
                            <a:latin typeface="Cambria Math" panose="02040503050406030204" pitchFamily="18" charset="0"/>
                            <a:ea typeface="DengXian"/>
                            <a:cs typeface="Times New Roman" panose="02020603050405020304" pitchFamily="18" charset="0"/>
                          </a:rPr>
                          <m:t>𝑗</m:t>
                        </m:r>
                        <m:r>
                          <a:rPr lang="en-US" i="1">
                            <a:latin typeface="Cambria Math" panose="02040503050406030204" pitchFamily="18" charset="0"/>
                            <a:ea typeface="DengXian"/>
                            <a:cs typeface="Times New Roman" panose="02020603050405020304" pitchFamily="18" charset="0"/>
                          </a:rPr>
                          <m:t> </m:t>
                        </m:r>
                        <m:r>
                          <a:rPr lang="en-US" i="1">
                            <a:latin typeface="Cambria Math" panose="02040503050406030204" pitchFamily="18" charset="0"/>
                            <a:ea typeface="DengXian"/>
                            <a:cs typeface="Times New Roman" panose="02020603050405020304" pitchFamily="18" charset="0"/>
                          </a:rPr>
                          <m:t>𝑖</m:t>
                        </m:r>
                        <m:r>
                          <a:rPr lang="en-US" i="1">
                            <a:latin typeface="Cambria Math" panose="02040503050406030204" pitchFamily="18" charset="0"/>
                            <a:ea typeface="DengXian"/>
                            <a:cs typeface="Times New Roman" panose="02020603050405020304" pitchFamily="18" charset="0"/>
                          </a:rPr>
                          <m:t>&lt;</m:t>
                        </m:r>
                        <m:r>
                          <a:rPr lang="en-US" i="1">
                            <a:latin typeface="Cambria Math" panose="02040503050406030204" pitchFamily="18" charset="0"/>
                            <a:ea typeface="DengXian"/>
                            <a:cs typeface="Times New Roman" panose="02020603050405020304" pitchFamily="18" charset="0"/>
                          </a:rPr>
                          <m:t>𝑗</m:t>
                        </m:r>
                      </m:sub>
                      <m:sup/>
                      <m:e>
                        <m:r>
                          <a:rPr lang="en-US" i="1">
                            <a:latin typeface="Cambria Math" panose="02040503050406030204" pitchFamily="18" charset="0"/>
                            <a:ea typeface="DengXian"/>
                            <a:cs typeface="Times New Roman" panose="02020603050405020304" pitchFamily="18" charset="0"/>
                          </a:rPr>
                          <m:t>𝑞</m:t>
                        </m:r>
                      </m:e>
                    </m:nary>
                  </m:oMath>
                </a14:m>
                <a:r>
                  <a:rPr lang="en-US" baseline="-25000" dirty="0" err="1">
                    <a:latin typeface="Calibri" panose="020F0502020204030204" pitchFamily="34" charset="0"/>
                    <a:ea typeface="DengXian"/>
                    <a:cs typeface="Calibri" panose="020F0502020204030204" pitchFamily="34" charset="0"/>
                  </a:rPr>
                  <a:t>ij</a:t>
                </a:r>
                <a:endParaRPr lang="en-US" dirty="0">
                  <a:latin typeface="Calibri" panose="020F0502020204030204" pitchFamily="34" charset="0"/>
                  <a:ea typeface="DengXian"/>
                  <a:cs typeface="Calibri" panose="020F0502020204030204" pitchFamily="34" charset="0"/>
                </a:endParaRPr>
              </a:p>
              <a:p>
                <a:pPr>
                  <a:lnSpc>
                    <a:spcPct val="106000"/>
                  </a:lnSpc>
                  <a:spcAft>
                    <a:spcPts val="800"/>
                  </a:spcAft>
                </a:pPr>
                <a:r>
                  <a:rPr lang="en-US" dirty="0">
                    <a:latin typeface="Calibri" panose="020F0502020204030204" pitchFamily="34" charset="0"/>
                    <a:ea typeface="DengXian"/>
                    <a:cs typeface="Calibri" panose="020F0502020204030204" pitchFamily="34" charset="0"/>
                  </a:rPr>
                  <a:t>Q is related to </a:t>
                </a:r>
                <a:r>
                  <a:rPr lang="en-US" b="1" dirty="0">
                    <a:latin typeface="Calibri" panose="020F0502020204030204" pitchFamily="34" charset="0"/>
                    <a:ea typeface="DengXian"/>
                    <a:cs typeface="Calibri" panose="020F0502020204030204" pitchFamily="34" charset="0"/>
                  </a:rPr>
                  <a:t>Kendall’s</a:t>
                </a:r>
                <a:r>
                  <a:rPr lang="en-US" dirty="0">
                    <a:latin typeface="Calibri" panose="020F0502020204030204" pitchFamily="34" charset="0"/>
                    <a:ea typeface="DengXian"/>
                    <a:cs typeface="Calibri" panose="020F0502020204030204" pitchFamily="34" charset="0"/>
                  </a:rPr>
                  <a:t> </a:t>
                </a:r>
                <a14:m>
                  <m:oMath xmlns:m="http://schemas.openxmlformats.org/officeDocument/2006/math">
                    <m:r>
                      <m:rPr>
                        <m:sty m:val="p"/>
                      </m:rPr>
                      <a:rPr lang="en-US">
                        <a:latin typeface="Cambria Math" panose="02040503050406030204" pitchFamily="18" charset="0"/>
                        <a:ea typeface="DengXian"/>
                        <a:cs typeface="Times New Roman" panose="02020603050405020304" pitchFamily="18" charset="0"/>
                      </a:rPr>
                      <m:t>τ</m:t>
                    </m:r>
                  </m:oMath>
                </a14:m>
                <a:r>
                  <a:rPr lang="en-US" b="1" dirty="0">
                    <a:latin typeface="Calibri" panose="020F0502020204030204" pitchFamily="34" charset="0"/>
                    <a:ea typeface="DengXian"/>
                    <a:cs typeface="Calibri" panose="020F0502020204030204" pitchFamily="34" charset="0"/>
                  </a:rPr>
                  <a:t>, </a:t>
                </a:r>
                <a:r>
                  <a:rPr lang="en-US" dirty="0">
                    <a:latin typeface="Calibri" panose="020F0502020204030204" pitchFamily="34" charset="0"/>
                    <a:ea typeface="DengXian"/>
                    <a:cs typeface="Calibri" panose="020F0502020204030204" pitchFamily="34" charset="0"/>
                  </a:rPr>
                  <a:t>through the relationship,</a:t>
                </a:r>
              </a:p>
              <a:p>
                <a:pPr algn="ctr">
                  <a:lnSpc>
                    <a:spcPct val="106000"/>
                  </a:lnSpc>
                  <a:spcAft>
                    <a:spcPts val="800"/>
                  </a:spcAft>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ea typeface="DengXian"/>
                          <a:cs typeface="Times New Roman" panose="02020603050405020304" pitchFamily="18" charset="0"/>
                        </a:rPr>
                        <m:t>τ</m:t>
                      </m:r>
                      <m:r>
                        <a:rPr lang="en-US" i="1">
                          <a:latin typeface="Cambria Math" panose="02040503050406030204" pitchFamily="18" charset="0"/>
                          <a:ea typeface="DengXian"/>
                          <a:cs typeface="Times New Roman" panose="02020603050405020304" pitchFamily="18" charset="0"/>
                        </a:rPr>
                        <m:t>=1−</m:t>
                      </m:r>
                      <m:f>
                        <m:fPr>
                          <m:ctrlPr>
                            <a:rPr lang="en-US" i="1">
                              <a:latin typeface="Cambria Math" panose="02040503050406030204" pitchFamily="18" charset="0"/>
                              <a:ea typeface="DengXian"/>
                              <a:cs typeface="Times New Roman" panose="02020603050405020304" pitchFamily="18" charset="0"/>
                            </a:rPr>
                          </m:ctrlPr>
                        </m:fPr>
                        <m:num>
                          <m:r>
                            <a:rPr lang="en-US" i="1">
                              <a:latin typeface="Cambria Math" panose="02040503050406030204" pitchFamily="18" charset="0"/>
                              <a:ea typeface="DengXian"/>
                              <a:cs typeface="Times New Roman" panose="02020603050405020304" pitchFamily="18" charset="0"/>
                            </a:rPr>
                            <m:t>4</m:t>
                          </m:r>
                          <m:r>
                            <a:rPr lang="en-US" i="1">
                              <a:latin typeface="Cambria Math" panose="02040503050406030204" pitchFamily="18" charset="0"/>
                              <a:ea typeface="DengXian"/>
                              <a:cs typeface="Times New Roman" panose="02020603050405020304" pitchFamily="18" charset="0"/>
                            </a:rPr>
                            <m:t>𝑄</m:t>
                          </m:r>
                        </m:num>
                        <m:den>
                          <m:r>
                            <a:rPr lang="en-US" i="1">
                              <a:latin typeface="Cambria Math" panose="02040503050406030204" pitchFamily="18" charset="0"/>
                              <a:ea typeface="DengXian"/>
                              <a:cs typeface="Times New Roman" panose="02020603050405020304" pitchFamily="18" charset="0"/>
                            </a:rPr>
                            <m:t>𝑛</m:t>
                          </m:r>
                          <m:d>
                            <m:dPr>
                              <m:ctrlPr>
                                <a:rPr lang="en-US" i="1">
                                  <a:latin typeface="Cambria Math" panose="02040503050406030204" pitchFamily="18" charset="0"/>
                                  <a:ea typeface="DengXian"/>
                                  <a:cs typeface="Times New Roman" panose="02020603050405020304" pitchFamily="18" charset="0"/>
                                </a:rPr>
                              </m:ctrlPr>
                            </m:dPr>
                            <m:e>
                              <m:r>
                                <a:rPr lang="en-US" i="1">
                                  <a:latin typeface="Cambria Math" panose="02040503050406030204" pitchFamily="18" charset="0"/>
                                  <a:ea typeface="DengXian"/>
                                  <a:cs typeface="Times New Roman" panose="02020603050405020304" pitchFamily="18" charset="0"/>
                                </a:rPr>
                                <m:t>𝑛</m:t>
                              </m:r>
                              <m:r>
                                <a:rPr lang="en-US" i="1">
                                  <a:latin typeface="Cambria Math" panose="02040503050406030204" pitchFamily="18" charset="0"/>
                                  <a:ea typeface="DengXian"/>
                                  <a:cs typeface="Times New Roman" panose="02020603050405020304" pitchFamily="18" charset="0"/>
                                </a:rPr>
                                <m:t>−1</m:t>
                              </m:r>
                            </m:e>
                          </m:d>
                        </m:den>
                      </m:f>
                    </m:oMath>
                  </m:oMathPara>
                </a14:m>
                <a:endParaRPr lang="en-US" dirty="0"/>
              </a:p>
            </p:txBody>
          </p:sp>
        </mc:Choice>
        <mc:Fallback>
          <p:sp>
            <p:nvSpPr>
              <p:cNvPr id="7" name="Rectangle 6"/>
              <p:cNvSpPr>
                <a:spLocks noRot="1" noChangeAspect="1" noMove="1" noResize="1" noEditPoints="1" noAdjustHandles="1" noChangeArrowheads="1" noChangeShapeType="1" noTextEdit="1"/>
              </p:cNvSpPr>
              <p:nvPr/>
            </p:nvSpPr>
            <p:spPr>
              <a:xfrm>
                <a:off x="585240" y="2643725"/>
                <a:ext cx="11021516" cy="3595087"/>
              </a:xfrm>
              <a:prstGeom prst="rect">
                <a:avLst/>
              </a:prstGeom>
              <a:blipFill>
                <a:blip r:embed="rId2"/>
                <a:stretch>
                  <a:fillRect l="-442" t="-849"/>
                </a:stretch>
              </a:blipFill>
            </p:spPr>
            <p:txBody>
              <a:bodyPr/>
              <a:lstStyle/>
              <a:p>
                <a:r>
                  <a:rPr lang="en-US">
                    <a:noFill/>
                  </a:rPr>
                  <a:t> </a:t>
                </a:r>
              </a:p>
            </p:txBody>
          </p:sp>
        </mc:Fallback>
      </mc:AlternateContent>
    </p:spTree>
    <p:extLst>
      <p:ext uri="{BB962C8B-B14F-4D97-AF65-F5344CB8AC3E}">
        <p14:creationId xmlns:p14="http://schemas.microsoft.com/office/powerpoint/2010/main" val="3973881699"/>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696466" y="1288785"/>
                <a:ext cx="11012129" cy="2351221"/>
              </a:xfrm>
              <a:prstGeom prst="rect">
                <a:avLst/>
              </a:prstGeom>
            </p:spPr>
            <p:txBody>
              <a:bodyPr wrap="square">
                <a:spAutoFit/>
              </a:bodyPr>
              <a:lstStyle/>
              <a:p>
                <a:pPr>
                  <a:lnSpc>
                    <a:spcPct val="106000"/>
                  </a:lnSpc>
                  <a:spcAft>
                    <a:spcPts val="800"/>
                  </a:spcAft>
                </a:pPr>
                <a:endParaRPr lang="en-US" dirty="0">
                  <a:effectLst/>
                  <a:latin typeface="Calibri" panose="020F0502020204030204" pitchFamily="34" charset="0"/>
                  <a:ea typeface="DengXian"/>
                  <a:cs typeface="Calibri" panose="020F0502020204030204" pitchFamily="34" charset="0"/>
                </a:endParaRPr>
              </a:p>
              <a:p>
                <a:pPr>
                  <a:lnSpc>
                    <a:spcPct val="106000"/>
                  </a:lnSpc>
                  <a:spcAft>
                    <a:spcPts val="800"/>
                  </a:spcAft>
                </a:pPr>
                <a:r>
                  <a:rPr lang="en-US" dirty="0">
                    <a:latin typeface="Calibri" panose="020F0502020204030204" pitchFamily="34" charset="0"/>
                    <a:ea typeface="DengXian"/>
                    <a:cs typeface="Calibri" panose="020F0502020204030204" pitchFamily="34" charset="0"/>
                  </a:rPr>
                  <a:t>Under the null hypothesis of no trend, we can show, E(</a:t>
                </a:r>
                <a14:m>
                  <m:oMath xmlns:m="http://schemas.openxmlformats.org/officeDocument/2006/math">
                    <m:r>
                      <m:rPr>
                        <m:sty m:val="p"/>
                      </m:rPr>
                      <a:rPr lang="en-US">
                        <a:latin typeface="Cambria Math" panose="02040503050406030204" pitchFamily="18" charset="0"/>
                        <a:ea typeface="DengXian"/>
                        <a:cs typeface="Times New Roman" panose="02020603050405020304" pitchFamily="18" charset="0"/>
                      </a:rPr>
                      <m:t>τ</m:t>
                    </m:r>
                  </m:oMath>
                </a14:m>
                <a:r>
                  <a:rPr lang="en-US" dirty="0">
                    <a:latin typeface="Calibri" panose="020F0502020204030204" pitchFamily="34" charset="0"/>
                    <a:ea typeface="DengXian"/>
                    <a:cs typeface="Calibri" panose="020F0502020204030204" pitchFamily="34" charset="0"/>
                  </a:rPr>
                  <a:t>)=0, </a:t>
                </a:r>
                <a:r>
                  <a:rPr lang="en-US" dirty="0" err="1">
                    <a:latin typeface="Calibri" panose="020F0502020204030204" pitchFamily="34" charset="0"/>
                    <a:ea typeface="DengXian"/>
                    <a:cs typeface="Calibri" panose="020F0502020204030204" pitchFamily="34" charset="0"/>
                  </a:rPr>
                  <a:t>Var</a:t>
                </a:r>
                <a:r>
                  <a:rPr lang="en-US" dirty="0">
                    <a:latin typeface="Calibri" panose="020F0502020204030204" pitchFamily="34" charset="0"/>
                    <a:ea typeface="DengXian"/>
                    <a:cs typeface="Calibri" panose="020F0502020204030204" pitchFamily="34" charset="0"/>
                  </a:rPr>
                  <a:t>(</a:t>
                </a:r>
                <a14:m>
                  <m:oMath xmlns:m="http://schemas.openxmlformats.org/officeDocument/2006/math">
                    <m:r>
                      <m:rPr>
                        <m:sty m:val="p"/>
                      </m:rPr>
                      <a:rPr lang="en-US">
                        <a:latin typeface="Cambria Math" panose="02040503050406030204" pitchFamily="18" charset="0"/>
                        <a:ea typeface="DengXian"/>
                        <a:cs typeface="Times New Roman" panose="02020603050405020304" pitchFamily="18" charset="0"/>
                      </a:rPr>
                      <m:t>τ</m:t>
                    </m:r>
                    <m:r>
                      <a:rPr lang="en-US" i="1">
                        <a:latin typeface="Cambria Math" panose="02040503050406030204" pitchFamily="18" charset="0"/>
                        <a:ea typeface="DengXian"/>
                        <a:cs typeface="Times New Roman" panose="02020603050405020304" pitchFamily="18" charset="0"/>
                      </a:rPr>
                      <m:t>)</m:t>
                    </m:r>
                  </m:oMath>
                </a14:m>
                <a:r>
                  <a:rPr lang="en-US" dirty="0">
                    <a:latin typeface="Calibri" panose="020F0502020204030204" pitchFamily="34" charset="0"/>
                    <a:ea typeface="DengXian"/>
                    <a:cs typeface="Calibri" panose="020F0502020204030204" pitchFamily="34" charset="0"/>
                  </a:rPr>
                  <a:t>= </a:t>
                </a:r>
                <a14:m>
                  <m:oMath xmlns:m="http://schemas.openxmlformats.org/officeDocument/2006/math">
                    <m:f>
                      <m:fPr>
                        <m:ctrlPr>
                          <a:rPr lang="en-US" i="1">
                            <a:latin typeface="Cambria Math" panose="02040503050406030204" pitchFamily="18" charset="0"/>
                            <a:ea typeface="DengXian"/>
                            <a:cs typeface="Times New Roman" panose="02020603050405020304" pitchFamily="18" charset="0"/>
                          </a:rPr>
                        </m:ctrlPr>
                      </m:fPr>
                      <m:num>
                        <m:r>
                          <a:rPr lang="en-US" i="1">
                            <a:latin typeface="Cambria Math" panose="02040503050406030204" pitchFamily="18" charset="0"/>
                            <a:ea typeface="DengXian"/>
                            <a:cs typeface="Times New Roman" panose="02020603050405020304" pitchFamily="18" charset="0"/>
                          </a:rPr>
                          <m:t>2</m:t>
                        </m:r>
                        <m:d>
                          <m:dPr>
                            <m:ctrlPr>
                              <a:rPr lang="en-US" i="1">
                                <a:latin typeface="Cambria Math" panose="02040503050406030204" pitchFamily="18" charset="0"/>
                                <a:ea typeface="DengXian"/>
                                <a:cs typeface="Times New Roman" panose="02020603050405020304" pitchFamily="18" charset="0"/>
                              </a:rPr>
                            </m:ctrlPr>
                          </m:dPr>
                          <m:e>
                            <m:r>
                              <a:rPr lang="en-US" i="1">
                                <a:latin typeface="Cambria Math" panose="02040503050406030204" pitchFamily="18" charset="0"/>
                                <a:ea typeface="DengXian"/>
                                <a:cs typeface="Times New Roman" panose="02020603050405020304" pitchFamily="18" charset="0"/>
                              </a:rPr>
                              <m:t>2</m:t>
                            </m:r>
                            <m:r>
                              <a:rPr lang="en-US" i="1">
                                <a:latin typeface="Cambria Math" panose="02040503050406030204" pitchFamily="18" charset="0"/>
                                <a:ea typeface="DengXian"/>
                                <a:cs typeface="Times New Roman" panose="02020603050405020304" pitchFamily="18" charset="0"/>
                              </a:rPr>
                              <m:t>𝑛</m:t>
                            </m:r>
                            <m:r>
                              <a:rPr lang="en-US" i="1">
                                <a:latin typeface="Cambria Math" panose="02040503050406030204" pitchFamily="18" charset="0"/>
                                <a:ea typeface="DengXian"/>
                                <a:cs typeface="Times New Roman" panose="02020603050405020304" pitchFamily="18" charset="0"/>
                              </a:rPr>
                              <m:t>+5</m:t>
                            </m:r>
                          </m:e>
                        </m:d>
                      </m:num>
                      <m:den>
                        <m:r>
                          <a:rPr lang="en-US" i="1">
                            <a:latin typeface="Cambria Math" panose="02040503050406030204" pitchFamily="18" charset="0"/>
                            <a:ea typeface="DengXian"/>
                            <a:cs typeface="Times New Roman" panose="02020603050405020304" pitchFamily="18" charset="0"/>
                          </a:rPr>
                          <m:t>9</m:t>
                        </m:r>
                        <m:r>
                          <a:rPr lang="en-US" i="1">
                            <a:latin typeface="Cambria Math" panose="02040503050406030204" pitchFamily="18" charset="0"/>
                            <a:ea typeface="DengXian"/>
                            <a:cs typeface="Times New Roman" panose="02020603050405020304" pitchFamily="18" charset="0"/>
                          </a:rPr>
                          <m:t>𝑛</m:t>
                        </m:r>
                        <m:d>
                          <m:dPr>
                            <m:ctrlPr>
                              <a:rPr lang="en-US" i="1">
                                <a:latin typeface="Cambria Math" panose="02040503050406030204" pitchFamily="18" charset="0"/>
                                <a:ea typeface="DengXian"/>
                                <a:cs typeface="Times New Roman" panose="02020603050405020304" pitchFamily="18" charset="0"/>
                              </a:rPr>
                            </m:ctrlPr>
                          </m:dPr>
                          <m:e>
                            <m:r>
                              <a:rPr lang="en-US" i="1">
                                <a:latin typeface="Cambria Math" panose="02040503050406030204" pitchFamily="18" charset="0"/>
                                <a:ea typeface="DengXian"/>
                                <a:cs typeface="Times New Roman" panose="02020603050405020304" pitchFamily="18" charset="0"/>
                              </a:rPr>
                              <m:t>𝑛</m:t>
                            </m:r>
                            <m:r>
                              <a:rPr lang="en-US" i="1">
                                <a:latin typeface="Cambria Math" panose="02040503050406030204" pitchFamily="18" charset="0"/>
                                <a:ea typeface="DengXian"/>
                                <a:cs typeface="Times New Roman" panose="02020603050405020304" pitchFamily="18" charset="0"/>
                              </a:rPr>
                              <m:t>−1</m:t>
                            </m:r>
                          </m:e>
                        </m:d>
                      </m:den>
                    </m:f>
                  </m:oMath>
                </a14:m>
                <a:endParaRPr lang="en-US" dirty="0">
                  <a:effectLst/>
                  <a:latin typeface="Calibri" panose="020F0502020204030204" pitchFamily="34" charset="0"/>
                  <a:ea typeface="DengXian"/>
                  <a:cs typeface="Calibri" panose="020F0502020204030204" pitchFamily="34" charset="0"/>
                </a:endParaRPr>
              </a:p>
              <a:p>
                <a:pPr>
                  <a:lnSpc>
                    <a:spcPct val="106000"/>
                  </a:lnSpc>
                  <a:spcAft>
                    <a:spcPts val="800"/>
                  </a:spcAft>
                </a:pPr>
                <a:r>
                  <a:rPr lang="en-US" dirty="0">
                    <a:latin typeface="Calibri" panose="020F0502020204030204" pitchFamily="34" charset="0"/>
                    <a:ea typeface="DengXian"/>
                    <a:cs typeface="Calibri" panose="020F0502020204030204" pitchFamily="34" charset="0"/>
                  </a:rPr>
                  <a:t>An asymptotic test for H</a:t>
                </a:r>
                <a:r>
                  <a:rPr lang="en-US" baseline="-25000" dirty="0">
                    <a:latin typeface="Calibri" panose="020F0502020204030204" pitchFamily="34" charset="0"/>
                    <a:ea typeface="DengXian"/>
                    <a:cs typeface="Calibri" panose="020F0502020204030204" pitchFamily="34" charset="0"/>
                  </a:rPr>
                  <a:t>0</a:t>
                </a:r>
                <a:r>
                  <a:rPr lang="en-US" dirty="0">
                    <a:latin typeface="Calibri" panose="020F0502020204030204" pitchFamily="34" charset="0"/>
                    <a:ea typeface="DengXian"/>
                    <a:cs typeface="Calibri" panose="020F0502020204030204" pitchFamily="34" charset="0"/>
                  </a:rPr>
                  <a:t> is given by,</a:t>
                </a:r>
                <a:endParaRPr lang="en-US" dirty="0">
                  <a:effectLst/>
                  <a:latin typeface="Calibri" panose="020F0502020204030204" pitchFamily="34" charset="0"/>
                  <a:ea typeface="DengXian"/>
                  <a:cs typeface="Calibri" panose="020F0502020204030204" pitchFamily="34" charset="0"/>
                </a:endParaRPr>
              </a:p>
              <a:p>
                <a:pPr algn="ctr">
                  <a:lnSpc>
                    <a:spcPct val="106000"/>
                  </a:lnSpc>
                  <a:spcAft>
                    <a:spcPts val="800"/>
                  </a:spcAft>
                </a:pPr>
                <a:r>
                  <a:rPr lang="en-US" dirty="0">
                    <a:latin typeface="Calibri" panose="020F0502020204030204" pitchFamily="34" charset="0"/>
                    <a:ea typeface="DengXian"/>
                    <a:cs typeface="Calibri" panose="020F0502020204030204" pitchFamily="34" charset="0"/>
                  </a:rPr>
                  <a:t>Z=</a:t>
                </a:r>
                <a14:m>
                  <m:oMath xmlns:m="http://schemas.openxmlformats.org/officeDocument/2006/math">
                    <m:f>
                      <m:fPr>
                        <m:ctrlPr>
                          <a:rPr lang="en-US" i="1">
                            <a:latin typeface="Cambria Math" panose="02040503050406030204" pitchFamily="18" charset="0"/>
                            <a:ea typeface="DengXian"/>
                            <a:cs typeface="Times New Roman" panose="02020603050405020304" pitchFamily="18" charset="0"/>
                          </a:rPr>
                        </m:ctrlPr>
                      </m:fPr>
                      <m:num>
                        <m:r>
                          <m:rPr>
                            <m:sty m:val="p"/>
                          </m:rPr>
                          <a:rPr lang="en-US">
                            <a:latin typeface="Cambria Math" panose="02040503050406030204" pitchFamily="18" charset="0"/>
                            <a:ea typeface="DengXian"/>
                            <a:cs typeface="Times New Roman" panose="02020603050405020304" pitchFamily="18" charset="0"/>
                          </a:rPr>
                          <m:t>τ</m:t>
                        </m:r>
                        <m:r>
                          <a:rPr lang="en-US" i="1">
                            <a:latin typeface="Cambria Math" panose="02040503050406030204" pitchFamily="18" charset="0"/>
                            <a:ea typeface="DengXian"/>
                            <a:cs typeface="Times New Roman" panose="02020603050405020304" pitchFamily="18" charset="0"/>
                          </a:rPr>
                          <m:t>−</m:t>
                        </m:r>
                        <m:r>
                          <a:rPr lang="en-US" i="1">
                            <a:latin typeface="Cambria Math" panose="02040503050406030204" pitchFamily="18" charset="0"/>
                            <a:ea typeface="DengXian"/>
                            <a:cs typeface="Times New Roman" panose="02020603050405020304" pitchFamily="18" charset="0"/>
                          </a:rPr>
                          <m:t>𝐸</m:t>
                        </m:r>
                        <m:d>
                          <m:dPr>
                            <m:ctrlPr>
                              <a:rPr lang="en-US" i="1">
                                <a:latin typeface="Cambria Math" panose="02040503050406030204" pitchFamily="18" charset="0"/>
                                <a:ea typeface="DengXian"/>
                                <a:cs typeface="Times New Roman" panose="02020603050405020304" pitchFamily="18" charset="0"/>
                              </a:rPr>
                            </m:ctrlPr>
                          </m:dPr>
                          <m:e>
                            <m:r>
                              <m:rPr>
                                <m:sty m:val="p"/>
                              </m:rPr>
                              <a:rPr lang="en-US">
                                <a:latin typeface="Cambria Math" panose="02040503050406030204" pitchFamily="18" charset="0"/>
                                <a:ea typeface="DengXian"/>
                                <a:cs typeface="Times New Roman" panose="02020603050405020304" pitchFamily="18" charset="0"/>
                              </a:rPr>
                              <m:t>τ</m:t>
                            </m:r>
                          </m:e>
                        </m:d>
                      </m:num>
                      <m:den>
                        <m:rad>
                          <m:radPr>
                            <m:degHide m:val="on"/>
                            <m:ctrlPr>
                              <a:rPr lang="en-US" i="1">
                                <a:latin typeface="Cambria Math" panose="02040503050406030204" pitchFamily="18" charset="0"/>
                                <a:ea typeface="DengXian"/>
                                <a:cs typeface="Times New Roman" panose="02020603050405020304" pitchFamily="18" charset="0"/>
                              </a:rPr>
                            </m:ctrlPr>
                          </m:radPr>
                          <m:deg/>
                          <m:e>
                            <m:r>
                              <a:rPr lang="en-US" i="1">
                                <a:latin typeface="Cambria Math" panose="02040503050406030204" pitchFamily="18" charset="0"/>
                                <a:ea typeface="DengXian"/>
                                <a:cs typeface="Times New Roman" panose="02020603050405020304" pitchFamily="18" charset="0"/>
                              </a:rPr>
                              <m:t>𝑉𝑎𝑟</m:t>
                            </m:r>
                            <m:d>
                              <m:dPr>
                                <m:ctrlPr>
                                  <a:rPr lang="en-US" i="1">
                                    <a:latin typeface="Cambria Math" panose="02040503050406030204" pitchFamily="18" charset="0"/>
                                    <a:ea typeface="DengXian"/>
                                    <a:cs typeface="Times New Roman" panose="02020603050405020304" pitchFamily="18" charset="0"/>
                                  </a:rPr>
                                </m:ctrlPr>
                              </m:dPr>
                              <m:e>
                                <m:r>
                                  <m:rPr>
                                    <m:sty m:val="p"/>
                                  </m:rPr>
                                  <a:rPr lang="en-US">
                                    <a:latin typeface="Cambria Math" panose="02040503050406030204" pitchFamily="18" charset="0"/>
                                    <a:ea typeface="DengXian"/>
                                    <a:cs typeface="Times New Roman" panose="02020603050405020304" pitchFamily="18" charset="0"/>
                                  </a:rPr>
                                  <m:t>τ</m:t>
                                </m:r>
                              </m:e>
                            </m:d>
                          </m:e>
                        </m:rad>
                      </m:den>
                    </m:f>
                  </m:oMath>
                </a14:m>
                <a:endParaRPr lang="en-US" dirty="0">
                  <a:effectLst/>
                  <a:latin typeface="Calibri" panose="020F0502020204030204" pitchFamily="34" charset="0"/>
                  <a:ea typeface="DengXian"/>
                  <a:cs typeface="Calibri" panose="020F0502020204030204" pitchFamily="34" charset="0"/>
                </a:endParaRPr>
              </a:p>
              <a:p>
                <a:pPr>
                  <a:lnSpc>
                    <a:spcPct val="106000"/>
                  </a:lnSpc>
                  <a:spcAft>
                    <a:spcPts val="800"/>
                  </a:spcAft>
                </a:pPr>
                <a:r>
                  <a:rPr lang="en-US" dirty="0" smtClean="0">
                    <a:effectLst/>
                    <a:latin typeface="Calibri" panose="020F0502020204030204" pitchFamily="34" charset="0"/>
                    <a:ea typeface="DengXian"/>
                    <a:cs typeface="Calibri" panose="020F0502020204030204" pitchFamily="34" charset="0"/>
                  </a:rPr>
                  <a:t>Under </a:t>
                </a:r>
                <a:r>
                  <a:rPr lang="en-US" dirty="0" smtClean="0">
                    <a:latin typeface="Calibri" panose="020F0502020204030204" pitchFamily="34" charset="0"/>
                    <a:cs typeface="Calibri" panose="020F0502020204030204" pitchFamily="34" charset="0"/>
                  </a:rPr>
                  <a:t>H</a:t>
                </a:r>
                <a:r>
                  <a:rPr lang="en-US" baseline="-25000" dirty="0" smtClean="0">
                    <a:latin typeface="Calibri" panose="020F0502020204030204" pitchFamily="34" charset="0"/>
                    <a:cs typeface="Calibri" panose="020F0502020204030204" pitchFamily="34" charset="0"/>
                  </a:rPr>
                  <a:t>0</a:t>
                </a:r>
                <a:r>
                  <a:rPr lang="en-US" dirty="0" smtClean="0">
                    <a:effectLst/>
                    <a:latin typeface="Calibri" panose="020F0502020204030204" pitchFamily="34" charset="0"/>
                    <a:ea typeface="DengXian"/>
                    <a:cs typeface="Calibri" panose="020F0502020204030204" pitchFamily="34" charset="0"/>
                  </a:rPr>
                  <a:t>  Z asymptotically follows N(0,1).</a:t>
                </a:r>
                <a:endParaRPr lang="en-US" dirty="0">
                  <a:effectLst/>
                  <a:latin typeface="Calibri" panose="020F0502020204030204" pitchFamily="34" charset="0"/>
                  <a:ea typeface="DengXian"/>
                  <a:cs typeface="Calibri" panose="020F0502020204030204" pitchFamily="34" charset="0"/>
                </a:endParaRPr>
              </a:p>
            </p:txBody>
          </p:sp>
        </mc:Choice>
        <mc:Fallback>
          <p:sp>
            <p:nvSpPr>
              <p:cNvPr id="2" name="Rectangle 1"/>
              <p:cNvSpPr>
                <a:spLocks noRot="1" noChangeAspect="1" noMove="1" noResize="1" noEditPoints="1" noAdjustHandles="1" noChangeArrowheads="1" noChangeShapeType="1" noTextEdit="1"/>
              </p:cNvSpPr>
              <p:nvPr/>
            </p:nvSpPr>
            <p:spPr>
              <a:xfrm>
                <a:off x="696466" y="1288785"/>
                <a:ext cx="11012129" cy="2351221"/>
              </a:xfrm>
              <a:prstGeom prst="rect">
                <a:avLst/>
              </a:prstGeom>
              <a:blipFill>
                <a:blip r:embed="rId2"/>
                <a:stretch>
                  <a:fillRect l="-443" b="-2591"/>
                </a:stretch>
              </a:blipFill>
            </p:spPr>
            <p:txBody>
              <a:bodyPr/>
              <a:lstStyle/>
              <a:p>
                <a:r>
                  <a:rPr lang="en-US">
                    <a:noFill/>
                  </a:rPr>
                  <a:t> </a:t>
                </a:r>
              </a:p>
            </p:txBody>
          </p:sp>
        </mc:Fallback>
      </mc:AlternateContent>
      <p:sp>
        <p:nvSpPr>
          <p:cNvPr id="3" name="TextBox 2"/>
          <p:cNvSpPr txBox="1"/>
          <p:nvPr/>
        </p:nvSpPr>
        <p:spPr>
          <a:xfrm>
            <a:off x="696466" y="4163627"/>
            <a:ext cx="10888893" cy="646331"/>
          </a:xfrm>
          <a:prstGeom prst="rect">
            <a:avLst/>
          </a:prstGeom>
          <a:noFill/>
        </p:spPr>
        <p:txBody>
          <a:bodyPr wrap="square" rtlCol="0">
            <a:spAutoFit/>
          </a:bodyPr>
          <a:lstStyle/>
          <a:p>
            <a:r>
              <a:rPr lang="en-US" dirty="0" smtClean="0">
                <a:latin typeface="Calibri" panose="020F0502020204030204" pitchFamily="34" charset="0"/>
                <a:cs typeface="Calibri" panose="020F0502020204030204" pitchFamily="34" charset="0"/>
              </a:rPr>
              <a:t>The p-value of the test comes out to be </a:t>
            </a:r>
            <a:r>
              <a:rPr lang="en-US" b="1" dirty="0" smtClean="0">
                <a:latin typeface="Calibri" panose="020F0502020204030204" pitchFamily="34" charset="0"/>
                <a:cs typeface="Calibri" panose="020F0502020204030204" pitchFamily="34" charset="0"/>
              </a:rPr>
              <a:t>very close to 0, </a:t>
            </a:r>
            <a:r>
              <a:rPr lang="en-US" dirty="0" smtClean="0">
                <a:latin typeface="Calibri" panose="020F0502020204030204" pitchFamily="34" charset="0"/>
                <a:cs typeface="Calibri" panose="020F0502020204030204" pitchFamily="34" charset="0"/>
              </a:rPr>
              <a:t>hence we </a:t>
            </a:r>
            <a:r>
              <a:rPr lang="en-US" b="1" dirty="0" smtClean="0">
                <a:latin typeface="Calibri" panose="020F0502020204030204" pitchFamily="34" charset="0"/>
                <a:cs typeface="Calibri" panose="020F0502020204030204" pitchFamily="34" charset="0"/>
              </a:rPr>
              <a:t>reject the null hypothesis </a:t>
            </a:r>
            <a:r>
              <a:rPr lang="en-US" dirty="0" smtClean="0">
                <a:latin typeface="Calibri" panose="020F0502020204030204" pitchFamily="34" charset="0"/>
                <a:cs typeface="Calibri" panose="020F0502020204030204" pitchFamily="34" charset="0"/>
              </a:rPr>
              <a:t>and conclude that </a:t>
            </a:r>
            <a:r>
              <a:rPr lang="en-US" b="1" dirty="0" smtClean="0">
                <a:latin typeface="Calibri" panose="020F0502020204030204" pitchFamily="34" charset="0"/>
                <a:cs typeface="Calibri" panose="020F0502020204030204" pitchFamily="34" charset="0"/>
              </a:rPr>
              <a:t>trend is present in the data.</a:t>
            </a:r>
            <a:r>
              <a:rPr lang="en-US" dirty="0" smtClean="0">
                <a:latin typeface="Calibri" panose="020F0502020204030204" pitchFamily="34" charset="0"/>
                <a:cs typeface="Calibri" panose="020F0502020204030204" pitchFamily="34" charset="0"/>
              </a:rPr>
              <a:t> </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1186961"/>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71435" y="157005"/>
            <a:ext cx="5249129" cy="461665"/>
          </a:xfrm>
          <a:prstGeom prst="rect">
            <a:avLst/>
          </a:prstGeom>
        </p:spPr>
        <p:txBody>
          <a:bodyPr wrap="none">
            <a:spAutoFit/>
          </a:bodyPr>
          <a:lstStyle/>
          <a:p>
            <a:pPr algn="ctr"/>
            <a:r>
              <a:rPr lang="en-US" sz="2400" b="1" u="sng" dirty="0">
                <a:effectLst>
                  <a:outerShdw blurRad="38100" dist="38100" dir="2700000" algn="tl">
                    <a:srgbClr val="000000">
                      <a:alpha val="43137"/>
                    </a:srgbClr>
                  </a:outerShdw>
                </a:effectLst>
                <a:latin typeface="Calibri" panose="020F0502020204030204" pitchFamily="34" charset="0"/>
                <a:ea typeface="DengXian"/>
                <a:cs typeface="Calibri" panose="020F0502020204030204" pitchFamily="34" charset="0"/>
              </a:rPr>
              <a:t>Trend Elimination- Differencing </a:t>
            </a:r>
            <a:r>
              <a:rPr lang="en-US" sz="2400" b="1" u="sng" dirty="0" smtClean="0">
                <a:effectLst>
                  <a:outerShdw blurRad="38100" dist="38100" dir="2700000" algn="tl">
                    <a:srgbClr val="000000">
                      <a:alpha val="43137"/>
                    </a:srgbClr>
                  </a:outerShdw>
                </a:effectLst>
                <a:latin typeface="Calibri" panose="020F0502020204030204" pitchFamily="34" charset="0"/>
                <a:ea typeface="DengXian"/>
                <a:cs typeface="Calibri" panose="020F0502020204030204" pitchFamily="34" charset="0"/>
              </a:rPr>
              <a:t>Method</a:t>
            </a:r>
            <a:endParaRPr lang="en-US"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2"/>
              <p:cNvSpPr/>
              <p:nvPr/>
            </p:nvSpPr>
            <p:spPr>
              <a:xfrm>
                <a:off x="452607" y="807186"/>
                <a:ext cx="11286784" cy="1855701"/>
              </a:xfrm>
              <a:prstGeom prst="rect">
                <a:avLst/>
              </a:prstGeom>
            </p:spPr>
            <p:txBody>
              <a:bodyPr wrap="square">
                <a:spAutoFit/>
              </a:bodyPr>
              <a:lstStyle/>
              <a:p>
                <a:pPr algn="just">
                  <a:lnSpc>
                    <a:spcPct val="106000"/>
                  </a:lnSpc>
                  <a:spcAft>
                    <a:spcPts val="800"/>
                  </a:spcAft>
                </a:pPr>
                <a:r>
                  <a:rPr lang="en-US" dirty="0">
                    <a:latin typeface="Calibri" panose="020F0502020204030204" pitchFamily="34" charset="0"/>
                    <a:ea typeface="DengXian"/>
                    <a:cs typeface="Calibri" panose="020F0502020204030204" pitchFamily="34" charset="0"/>
                  </a:rPr>
                  <a:t>In order to remove trend, we applied the method of differencing. We applied a difference operator of lag 1 on our data. In most of the cases, the stock prices are assumed to be dependent on the immediate previous value.</a:t>
                </a:r>
                <a:endParaRPr lang="en-US" dirty="0">
                  <a:effectLst/>
                  <a:latin typeface="Calibri" panose="020F0502020204030204" pitchFamily="34" charset="0"/>
                  <a:ea typeface="DengXian"/>
                  <a:cs typeface="Calibri" panose="020F0502020204030204" pitchFamily="34" charset="0"/>
                </a:endParaRPr>
              </a:p>
              <a:p>
                <a:pPr algn="just">
                  <a:lnSpc>
                    <a:spcPct val="106000"/>
                  </a:lnSpc>
                  <a:spcAft>
                    <a:spcPts val="800"/>
                  </a:spcAft>
                </a:pPr>
                <a:r>
                  <a:rPr lang="en-US" dirty="0">
                    <a:latin typeface="Calibri" panose="020F0502020204030204" pitchFamily="34" charset="0"/>
                    <a:ea typeface="DengXian"/>
                    <a:cs typeface="Calibri" panose="020F0502020204030204" pitchFamily="34" charset="0"/>
                  </a:rPr>
                  <a:t>After applying differencing of order 1, we have obtained the series given by,</a:t>
                </a:r>
                <a:endParaRPr lang="en-US" dirty="0">
                  <a:effectLst/>
                  <a:latin typeface="Calibri" panose="020F0502020204030204" pitchFamily="34" charset="0"/>
                  <a:ea typeface="DengXian"/>
                  <a:cs typeface="Calibri" panose="020F0502020204030204" pitchFamily="34" charset="0"/>
                </a:endParaRPr>
              </a:p>
              <a:p>
                <a:pPr algn="just">
                  <a:lnSpc>
                    <a:spcPct val="106000"/>
                  </a:lnSpc>
                  <a:spcAft>
                    <a:spcPts val="8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DengXian"/>
                              <a:cs typeface="Times New Roman" panose="02020603050405020304" pitchFamily="18" charset="0"/>
                            </a:rPr>
                          </m:ctrlPr>
                        </m:sSubPr>
                        <m:e>
                          <m:r>
                            <a:rPr lang="en-US" i="1">
                              <a:latin typeface="Cambria Math" panose="02040503050406030204" pitchFamily="18" charset="0"/>
                              <a:ea typeface="DengXian"/>
                              <a:cs typeface="Times New Roman" panose="02020603050405020304" pitchFamily="18" charset="0"/>
                            </a:rPr>
                            <m:t>𝑍</m:t>
                          </m:r>
                        </m:e>
                        <m:sub>
                          <m:r>
                            <a:rPr lang="en-US" i="1">
                              <a:latin typeface="Cambria Math" panose="02040503050406030204" pitchFamily="18" charset="0"/>
                              <a:ea typeface="DengXian"/>
                              <a:cs typeface="Times New Roman" panose="02020603050405020304" pitchFamily="18" charset="0"/>
                            </a:rPr>
                            <m:t>𝑡</m:t>
                          </m:r>
                        </m:sub>
                      </m:sSub>
                      <m:r>
                        <a:rPr lang="en-US" i="1">
                          <a:latin typeface="Cambria Math" panose="02040503050406030204" pitchFamily="18" charset="0"/>
                          <a:ea typeface="DengXian"/>
                          <a:cs typeface="Times New Roman" panose="02020603050405020304" pitchFamily="18" charset="0"/>
                        </a:rPr>
                        <m:t>=</m:t>
                      </m:r>
                      <m:r>
                        <a:rPr lang="en-US">
                          <a:latin typeface="Cambria Math" panose="02040503050406030204" pitchFamily="18" charset="0"/>
                          <a:ea typeface="DengXian"/>
                          <a:cs typeface="Times New Roman" panose="02020603050405020304" pitchFamily="18" charset="0"/>
                        </a:rPr>
                        <m:t>𝛻</m:t>
                      </m:r>
                      <m:sSub>
                        <m:sSubPr>
                          <m:ctrlPr>
                            <a:rPr lang="en-US" i="1">
                              <a:latin typeface="Cambria Math" panose="02040503050406030204" pitchFamily="18" charset="0"/>
                              <a:ea typeface="DengXian"/>
                              <a:cs typeface="Times New Roman" panose="02020603050405020304" pitchFamily="18" charset="0"/>
                            </a:rPr>
                          </m:ctrlPr>
                        </m:sSubPr>
                        <m:e>
                          <m:r>
                            <a:rPr lang="en-US" i="1">
                              <a:latin typeface="Cambria Math" panose="02040503050406030204" pitchFamily="18" charset="0"/>
                              <a:ea typeface="DengXian"/>
                              <a:cs typeface="Times New Roman" panose="02020603050405020304" pitchFamily="18" charset="0"/>
                            </a:rPr>
                            <m:t>𝑋</m:t>
                          </m:r>
                        </m:e>
                        <m:sub>
                          <m:r>
                            <a:rPr lang="en-US" i="1">
                              <a:latin typeface="Cambria Math" panose="02040503050406030204" pitchFamily="18" charset="0"/>
                              <a:ea typeface="DengXian"/>
                              <a:cs typeface="Times New Roman" panose="02020603050405020304" pitchFamily="18" charset="0"/>
                            </a:rPr>
                            <m:t>𝑡</m:t>
                          </m:r>
                        </m:sub>
                      </m:sSub>
                      <m:r>
                        <a:rPr lang="en-US" i="1">
                          <a:latin typeface="Cambria Math" panose="02040503050406030204" pitchFamily="18" charset="0"/>
                          <a:ea typeface="DengXian"/>
                          <a:cs typeface="Times New Roman" panose="02020603050405020304" pitchFamily="18" charset="0"/>
                        </a:rPr>
                        <m:t>=</m:t>
                      </m:r>
                      <m:sSub>
                        <m:sSubPr>
                          <m:ctrlPr>
                            <a:rPr lang="en-US" i="1">
                              <a:latin typeface="Cambria Math" panose="02040503050406030204" pitchFamily="18" charset="0"/>
                              <a:ea typeface="DengXian"/>
                              <a:cs typeface="Times New Roman" panose="02020603050405020304" pitchFamily="18" charset="0"/>
                            </a:rPr>
                          </m:ctrlPr>
                        </m:sSubPr>
                        <m:e>
                          <m:r>
                            <a:rPr lang="en-US" i="1">
                              <a:latin typeface="Cambria Math" panose="02040503050406030204" pitchFamily="18" charset="0"/>
                              <a:ea typeface="DengXian"/>
                              <a:cs typeface="Times New Roman" panose="02020603050405020304" pitchFamily="18" charset="0"/>
                            </a:rPr>
                            <m:t>𝑋</m:t>
                          </m:r>
                        </m:e>
                        <m:sub>
                          <m:r>
                            <a:rPr lang="en-US" i="1">
                              <a:latin typeface="Cambria Math" panose="02040503050406030204" pitchFamily="18" charset="0"/>
                              <a:ea typeface="DengXian"/>
                              <a:cs typeface="Times New Roman" panose="02020603050405020304" pitchFamily="18" charset="0"/>
                            </a:rPr>
                            <m:t>𝑡</m:t>
                          </m:r>
                        </m:sub>
                      </m:sSub>
                      <m:r>
                        <a:rPr lang="en-US" i="1">
                          <a:latin typeface="Cambria Math" panose="02040503050406030204" pitchFamily="18" charset="0"/>
                          <a:ea typeface="DengXian"/>
                          <a:cs typeface="Times New Roman" panose="02020603050405020304" pitchFamily="18" charset="0"/>
                        </a:rPr>
                        <m:t>−</m:t>
                      </m:r>
                      <m:sSub>
                        <m:sSubPr>
                          <m:ctrlPr>
                            <a:rPr lang="en-US" i="1">
                              <a:latin typeface="Cambria Math" panose="02040503050406030204" pitchFamily="18" charset="0"/>
                              <a:ea typeface="DengXian"/>
                              <a:cs typeface="Times New Roman" panose="02020603050405020304" pitchFamily="18" charset="0"/>
                            </a:rPr>
                          </m:ctrlPr>
                        </m:sSubPr>
                        <m:e>
                          <m:r>
                            <a:rPr lang="en-US" i="1">
                              <a:latin typeface="Cambria Math" panose="02040503050406030204" pitchFamily="18" charset="0"/>
                              <a:ea typeface="DengXian"/>
                              <a:cs typeface="Times New Roman" panose="02020603050405020304" pitchFamily="18" charset="0"/>
                            </a:rPr>
                            <m:t>𝑋</m:t>
                          </m:r>
                        </m:e>
                        <m:sub>
                          <m:r>
                            <a:rPr lang="en-US" i="1">
                              <a:latin typeface="Cambria Math" panose="02040503050406030204" pitchFamily="18" charset="0"/>
                              <a:ea typeface="DengXian"/>
                              <a:cs typeface="Times New Roman" panose="02020603050405020304" pitchFamily="18" charset="0"/>
                            </a:rPr>
                            <m:t>𝑡</m:t>
                          </m:r>
                          <m:r>
                            <a:rPr lang="en-US" i="1">
                              <a:latin typeface="Cambria Math" panose="02040503050406030204" pitchFamily="18" charset="0"/>
                              <a:ea typeface="DengXian"/>
                              <a:cs typeface="Times New Roman" panose="02020603050405020304" pitchFamily="18" charset="0"/>
                            </a:rPr>
                            <m:t>−1</m:t>
                          </m:r>
                        </m:sub>
                      </m:sSub>
                    </m:oMath>
                  </m:oMathPara>
                </a14:m>
                <a:endParaRPr lang="en-US" dirty="0">
                  <a:effectLst/>
                  <a:latin typeface="Calibri" panose="020F0502020204030204" pitchFamily="34" charset="0"/>
                  <a:ea typeface="DengXian"/>
                  <a:cs typeface="Calibri" panose="020F0502020204030204" pitchFamily="34" charset="0"/>
                </a:endParaRPr>
              </a:p>
              <a:p>
                <a:pPr algn="just">
                  <a:lnSpc>
                    <a:spcPct val="106000"/>
                  </a:lnSpc>
                  <a:spcAft>
                    <a:spcPts val="800"/>
                  </a:spcAft>
                </a:pPr>
                <a:r>
                  <a:rPr lang="en-US" dirty="0">
                    <a:latin typeface="Calibri" panose="020F0502020204030204" pitchFamily="34" charset="0"/>
                    <a:ea typeface="DengXian"/>
                    <a:cs typeface="Calibri" panose="020F0502020204030204" pitchFamily="34" charset="0"/>
                  </a:rPr>
                  <a:t>The following figure shows the series after applying differencing.</a:t>
                </a:r>
                <a:endParaRPr lang="en-US" dirty="0">
                  <a:effectLst/>
                  <a:latin typeface="Calibri" panose="020F0502020204030204" pitchFamily="34" charset="0"/>
                  <a:ea typeface="DengXian"/>
                  <a:cs typeface="Calibri" panose="020F0502020204030204"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452607" y="807186"/>
                <a:ext cx="11286784" cy="1855701"/>
              </a:xfrm>
              <a:prstGeom prst="rect">
                <a:avLst/>
              </a:prstGeom>
              <a:blipFill>
                <a:blip r:embed="rId2"/>
                <a:stretch>
                  <a:fillRect l="-432" t="-1311" r="-432" b="-4262"/>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607" y="2886030"/>
            <a:ext cx="8886702" cy="3407354"/>
          </a:xfrm>
          <a:prstGeom prst="rect">
            <a:avLst/>
          </a:prstGeom>
        </p:spPr>
      </p:pic>
      <p:sp>
        <p:nvSpPr>
          <p:cNvPr id="5" name="TextBox 4"/>
          <p:cNvSpPr txBox="1"/>
          <p:nvPr/>
        </p:nvSpPr>
        <p:spPr>
          <a:xfrm>
            <a:off x="3351243" y="6293384"/>
            <a:ext cx="3089429" cy="307777"/>
          </a:xfrm>
          <a:prstGeom prst="rect">
            <a:avLst/>
          </a:prstGeom>
          <a:noFill/>
        </p:spPr>
        <p:txBody>
          <a:bodyPr wrap="square" rtlCol="0">
            <a:spAutoFit/>
          </a:bodyPr>
          <a:lstStyle/>
          <a:p>
            <a:pPr algn="ctr"/>
            <a:r>
              <a:rPr lang="en-US" sz="1400" u="sng"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Fig 2: </a:t>
            </a:r>
            <a:r>
              <a:rPr lang="en-US" sz="1400" u="sng" dirty="0" err="1"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Detrended</a:t>
            </a:r>
            <a:r>
              <a:rPr lang="en-US" sz="1400" u="sng"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Data</a:t>
            </a:r>
            <a:endParaRPr lang="en-US" sz="1400"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Rectangle 5"/>
          <p:cNvSpPr/>
          <p:nvPr/>
        </p:nvSpPr>
        <p:spPr>
          <a:xfrm>
            <a:off x="9429298" y="2795946"/>
            <a:ext cx="2576271" cy="3587521"/>
          </a:xfrm>
          <a:prstGeom prst="rect">
            <a:avLst/>
          </a:prstGeom>
        </p:spPr>
        <p:txBody>
          <a:bodyPr wrap="square">
            <a:spAutoFit/>
          </a:bodyPr>
          <a:lstStyle/>
          <a:p>
            <a:pPr algn="just">
              <a:lnSpc>
                <a:spcPct val="106000"/>
              </a:lnSpc>
              <a:spcAft>
                <a:spcPts val="800"/>
              </a:spcAft>
            </a:pPr>
            <a:r>
              <a:rPr lang="en-US" sz="1600" dirty="0">
                <a:latin typeface="Calibri" panose="020F0502020204030204" pitchFamily="34" charset="0"/>
                <a:ea typeface="DengXian"/>
                <a:cs typeface="Calibri" panose="020F0502020204030204" pitchFamily="34" charset="0"/>
              </a:rPr>
              <a:t>From the graph we can conclude that, the trend has been removed after applying differencing. </a:t>
            </a:r>
            <a:r>
              <a:rPr lang="en-US" sz="1600" b="1" dirty="0">
                <a:latin typeface="Calibri" panose="020F0502020204030204" pitchFamily="34" charset="0"/>
                <a:ea typeface="DengXian"/>
                <a:cs typeface="Calibri" panose="020F0502020204030204" pitchFamily="34" charset="0"/>
              </a:rPr>
              <a:t>We again perform Relative Ordering Test</a:t>
            </a:r>
            <a:r>
              <a:rPr lang="en-US" sz="1600" dirty="0">
                <a:latin typeface="Calibri" panose="020F0502020204030204" pitchFamily="34" charset="0"/>
                <a:ea typeface="DengXian"/>
                <a:cs typeface="Calibri" panose="020F0502020204030204" pitchFamily="34" charset="0"/>
              </a:rPr>
              <a:t> on the data we have got after differencing.</a:t>
            </a:r>
            <a:endParaRPr lang="en-US" sz="1600" dirty="0">
              <a:effectLst/>
              <a:latin typeface="Calibri" panose="020F0502020204030204" pitchFamily="34" charset="0"/>
              <a:ea typeface="DengXian"/>
              <a:cs typeface="Calibri" panose="020F0502020204030204" pitchFamily="34" charset="0"/>
            </a:endParaRPr>
          </a:p>
          <a:p>
            <a:pPr algn="just">
              <a:lnSpc>
                <a:spcPct val="106000"/>
              </a:lnSpc>
              <a:spcAft>
                <a:spcPts val="800"/>
              </a:spcAft>
            </a:pPr>
            <a:r>
              <a:rPr lang="en-US" sz="1600" dirty="0">
                <a:latin typeface="Calibri" panose="020F0502020204030204" pitchFamily="34" charset="0"/>
                <a:ea typeface="DengXian"/>
                <a:cs typeface="Calibri" panose="020F0502020204030204" pitchFamily="34" charset="0"/>
              </a:rPr>
              <a:t>We have obtained </a:t>
            </a:r>
            <a:r>
              <a:rPr lang="en-US" sz="1600" b="1" dirty="0" smtClean="0">
                <a:latin typeface="Calibri" panose="020F0502020204030204" pitchFamily="34" charset="0"/>
                <a:ea typeface="DengXian"/>
                <a:cs typeface="Calibri" panose="020F0502020204030204" pitchFamily="34" charset="0"/>
              </a:rPr>
              <a:t>p-value &gt; 0.01</a:t>
            </a:r>
            <a:r>
              <a:rPr lang="en-US" sz="1600" dirty="0" smtClean="0">
                <a:latin typeface="Calibri" panose="020F0502020204030204" pitchFamily="34" charset="0"/>
                <a:ea typeface="DengXian"/>
                <a:cs typeface="Calibri" panose="020F0502020204030204" pitchFamily="34" charset="0"/>
              </a:rPr>
              <a:t>. </a:t>
            </a:r>
            <a:r>
              <a:rPr lang="en-US" sz="1600" dirty="0">
                <a:latin typeface="Calibri" panose="020F0502020204030204" pitchFamily="34" charset="0"/>
                <a:ea typeface="DengXian"/>
                <a:cs typeface="Calibri" panose="020F0502020204030204" pitchFamily="34" charset="0"/>
              </a:rPr>
              <a:t>Hence, we </a:t>
            </a:r>
            <a:r>
              <a:rPr lang="en-US" sz="1600" b="1" dirty="0" smtClean="0">
                <a:latin typeface="Calibri" panose="020F0502020204030204" pitchFamily="34" charset="0"/>
                <a:ea typeface="DengXian"/>
                <a:cs typeface="Calibri" panose="020F0502020204030204" pitchFamily="34" charset="0"/>
              </a:rPr>
              <a:t>fail to reject</a:t>
            </a:r>
            <a:r>
              <a:rPr lang="en-US" sz="1600" b="1" dirty="0" smtClean="0">
                <a:latin typeface="Calibri" panose="020F0502020204030204" pitchFamily="34" charset="0"/>
                <a:ea typeface="DengXian"/>
                <a:cs typeface="Calibri" panose="020F0502020204030204" pitchFamily="34" charset="0"/>
              </a:rPr>
              <a:t> </a:t>
            </a:r>
            <a:r>
              <a:rPr lang="en-US" sz="1600" dirty="0">
                <a:latin typeface="Calibri" panose="020F0502020204030204" pitchFamily="34" charset="0"/>
                <a:ea typeface="DengXian"/>
                <a:cs typeface="Calibri" panose="020F0502020204030204" pitchFamily="34" charset="0"/>
              </a:rPr>
              <a:t>the null hypothesis of no trend and conclude that the </a:t>
            </a:r>
            <a:r>
              <a:rPr lang="en-US" sz="1600" b="1" dirty="0">
                <a:latin typeface="Calibri" panose="020F0502020204030204" pitchFamily="34" charset="0"/>
                <a:ea typeface="DengXian"/>
                <a:cs typeface="Calibri" panose="020F0502020204030204" pitchFamily="34" charset="0"/>
              </a:rPr>
              <a:t>trend is removed from our data</a:t>
            </a:r>
            <a:r>
              <a:rPr lang="en-US" sz="1600" dirty="0">
                <a:latin typeface="Calibri" panose="020F0502020204030204" pitchFamily="34" charset="0"/>
                <a:ea typeface="DengXian"/>
                <a:cs typeface="Calibri" panose="020F0502020204030204" pitchFamily="34" charset="0"/>
              </a:rPr>
              <a:t>.</a:t>
            </a:r>
            <a:endParaRPr lang="en-US" sz="1600" dirty="0">
              <a:effectLst/>
              <a:latin typeface="Calibri" panose="020F0502020204030204" pitchFamily="34" charset="0"/>
              <a:ea typeface="DengXian"/>
              <a:cs typeface="Calibri" panose="020F0502020204030204" pitchFamily="34" charset="0"/>
            </a:endParaRPr>
          </a:p>
        </p:txBody>
      </p:sp>
    </p:spTree>
    <p:extLst>
      <p:ext uri="{BB962C8B-B14F-4D97-AF65-F5344CB8AC3E}">
        <p14:creationId xmlns:p14="http://schemas.microsoft.com/office/powerpoint/2010/main" val="70006182"/>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57960" y="385725"/>
            <a:ext cx="3476080" cy="369332"/>
          </a:xfrm>
          <a:prstGeom prst="rect">
            <a:avLst/>
          </a:prstGeom>
        </p:spPr>
        <p:txBody>
          <a:bodyPr wrap="none">
            <a:spAutoFit/>
          </a:bodyPr>
          <a:lstStyle/>
          <a:p>
            <a:r>
              <a:rPr lang="en-US" b="1" u="sng" dirty="0">
                <a:effectLst>
                  <a:outerShdw blurRad="38100" dist="38100" dir="2700000" algn="tl">
                    <a:srgbClr val="000000">
                      <a:alpha val="43137"/>
                    </a:srgbClr>
                  </a:outerShdw>
                </a:effectLst>
                <a:latin typeface="Avenir LT Std 35 Light"/>
                <a:ea typeface="DengXian"/>
                <a:cs typeface="Times New Roman" panose="02020603050405020304" pitchFamily="18" charset="0"/>
              </a:rPr>
              <a:t>Test for Stationarity- ADF Test</a:t>
            </a:r>
            <a:endParaRPr lang="en-US" dirty="0">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4" name="Rectangle 3"/>
              <p:cNvSpPr/>
              <p:nvPr/>
            </p:nvSpPr>
            <p:spPr>
              <a:xfrm>
                <a:off x="600722" y="986096"/>
                <a:ext cx="10990556" cy="5126147"/>
              </a:xfrm>
              <a:prstGeom prst="rect">
                <a:avLst/>
              </a:prstGeom>
            </p:spPr>
            <p:txBody>
              <a:bodyPr wrap="square">
                <a:spAutoFit/>
              </a:bodyPr>
              <a:lstStyle/>
              <a:p>
                <a:pPr>
                  <a:lnSpc>
                    <a:spcPct val="106000"/>
                  </a:lnSpc>
                  <a:spcAft>
                    <a:spcPts val="800"/>
                  </a:spcAft>
                </a:pPr>
                <a:r>
                  <a:rPr lang="en-US" dirty="0" smtClean="0">
                    <a:solidFill>
                      <a:schemeClr val="tx1"/>
                    </a:solidFill>
                    <a:latin typeface="Calibri" panose="020F0502020204030204" pitchFamily="34" charset="0"/>
                    <a:ea typeface="DengXian"/>
                    <a:cs typeface="Calibri" panose="020F0502020204030204" pitchFamily="34" charset="0"/>
                  </a:rPr>
                  <a:t>Augmented Dickey–Fuller Test (ADF) tests the</a:t>
                </a:r>
                <a:r>
                  <a:rPr lang="en-US" b="1" dirty="0" smtClean="0">
                    <a:solidFill>
                      <a:schemeClr val="tx1"/>
                    </a:solidFill>
                    <a:latin typeface="Calibri" panose="020F0502020204030204" pitchFamily="34" charset="0"/>
                    <a:ea typeface="DengXian"/>
                    <a:cs typeface="Calibri" panose="020F0502020204030204" pitchFamily="34" charset="0"/>
                  </a:rPr>
                  <a:t> </a:t>
                </a:r>
                <a:r>
                  <a:rPr lang="en-US" b="1" dirty="0" smtClean="0">
                    <a:solidFill>
                      <a:schemeClr val="tx1"/>
                    </a:solidFill>
                    <a:latin typeface="Calibri" panose="020F0502020204030204" pitchFamily="34" charset="0"/>
                    <a:ea typeface="DengXian"/>
                    <a:cs typeface="Calibri" panose="020F0502020204030204" pitchFamily="34" charset="0"/>
                  </a:rPr>
                  <a:t>Null </a:t>
                </a:r>
                <a:r>
                  <a:rPr lang="en-US" b="1" dirty="0" smtClean="0">
                    <a:solidFill>
                      <a:schemeClr val="tx1"/>
                    </a:solidFill>
                    <a:latin typeface="Calibri" panose="020F0502020204030204" pitchFamily="34" charset="0"/>
                    <a:ea typeface="DengXian"/>
                    <a:cs typeface="Calibri" panose="020F0502020204030204" pitchFamily="34" charset="0"/>
                  </a:rPr>
                  <a:t>hypothesis</a:t>
                </a:r>
                <a:r>
                  <a:rPr lang="en-US" b="1" dirty="0">
                    <a:solidFill>
                      <a:schemeClr val="tx1"/>
                    </a:solidFill>
                    <a:effectLst/>
                    <a:latin typeface="Calibri" panose="020F0502020204030204" pitchFamily="34" charset="0"/>
                    <a:ea typeface="DengXian"/>
                    <a:cs typeface="Calibri" panose="020F0502020204030204" pitchFamily="34" charset="0"/>
                  </a:rPr>
                  <a:t> that a </a:t>
                </a:r>
                <a:r>
                  <a:rPr lang="en-US" b="1" dirty="0">
                    <a:solidFill>
                      <a:schemeClr val="tx1"/>
                    </a:solidFill>
                    <a:latin typeface="Calibri" panose="020F0502020204030204" pitchFamily="34" charset="0"/>
                    <a:ea typeface="DengXian"/>
                    <a:cs typeface="Calibri" panose="020F0502020204030204" pitchFamily="34" charset="0"/>
                  </a:rPr>
                  <a:t>unit root</a:t>
                </a:r>
                <a:r>
                  <a:rPr lang="en-US" b="1" dirty="0">
                    <a:solidFill>
                      <a:schemeClr val="tx1"/>
                    </a:solidFill>
                    <a:effectLst/>
                    <a:latin typeface="Calibri" panose="020F0502020204030204" pitchFamily="34" charset="0"/>
                    <a:ea typeface="DengXian"/>
                    <a:cs typeface="Calibri" panose="020F0502020204030204" pitchFamily="34" charset="0"/>
                  </a:rPr>
                  <a:t> is present in a </a:t>
                </a:r>
                <a:r>
                  <a:rPr lang="en-US" b="1" dirty="0">
                    <a:solidFill>
                      <a:schemeClr val="tx1"/>
                    </a:solidFill>
                    <a:latin typeface="Calibri" panose="020F0502020204030204" pitchFamily="34" charset="0"/>
                    <a:ea typeface="DengXian"/>
                    <a:cs typeface="Calibri" panose="020F0502020204030204" pitchFamily="34" charset="0"/>
                  </a:rPr>
                  <a:t>time series</a:t>
                </a:r>
                <a:r>
                  <a:rPr lang="en-US" dirty="0">
                    <a:solidFill>
                      <a:schemeClr val="tx1"/>
                    </a:solidFill>
                    <a:latin typeface="Calibri" panose="020F0502020204030204" pitchFamily="34" charset="0"/>
                    <a:ea typeface="DengXian"/>
                    <a:cs typeface="Calibri" panose="020F0502020204030204" pitchFamily="34" charset="0"/>
                  </a:rPr>
                  <a:t>. Here, the alternative hypothesis is that the series </a:t>
                </a:r>
                <a:r>
                  <a:rPr lang="en-US" dirty="0" smtClean="0">
                    <a:solidFill>
                      <a:schemeClr val="tx1"/>
                    </a:solidFill>
                    <a:latin typeface="Calibri" panose="020F0502020204030204" pitchFamily="34" charset="0"/>
                    <a:ea typeface="DengXian"/>
                    <a:cs typeface="Calibri" panose="020F0502020204030204" pitchFamily="34" charset="0"/>
                  </a:rPr>
                  <a:t>is </a:t>
                </a:r>
                <a:r>
                  <a:rPr lang="en-US" b="1" dirty="0" smtClean="0">
                    <a:solidFill>
                      <a:schemeClr val="tx1"/>
                    </a:solidFill>
                    <a:latin typeface="Calibri" panose="020F0502020204030204" pitchFamily="34" charset="0"/>
                    <a:ea typeface="DengXian"/>
                    <a:cs typeface="Calibri" panose="020F0502020204030204" pitchFamily="34" charset="0"/>
                  </a:rPr>
                  <a:t>stationary</a:t>
                </a:r>
                <a:r>
                  <a:rPr lang="en-US" dirty="0">
                    <a:solidFill>
                      <a:schemeClr val="tx1"/>
                    </a:solidFill>
                    <a:latin typeface="Calibri" panose="020F0502020204030204" pitchFamily="34" charset="0"/>
                    <a:ea typeface="DengXian"/>
                    <a:cs typeface="Calibri" panose="020F0502020204030204" pitchFamily="34" charset="0"/>
                  </a:rPr>
                  <a:t>. </a:t>
                </a:r>
                <a:endParaRPr lang="en-US" dirty="0">
                  <a:solidFill>
                    <a:schemeClr val="tx1"/>
                  </a:solidFill>
                  <a:effectLst/>
                  <a:latin typeface="Calibri" panose="020F0502020204030204" pitchFamily="34" charset="0"/>
                  <a:ea typeface="DengXian"/>
                  <a:cs typeface="Calibri" panose="020F0502020204030204" pitchFamily="34" charset="0"/>
                </a:endParaRPr>
              </a:p>
              <a:p>
                <a:pPr algn="ctr">
                  <a:lnSpc>
                    <a:spcPct val="106000"/>
                  </a:lnSpc>
                  <a:spcAft>
                    <a:spcPts val="800"/>
                  </a:spcAft>
                </a:pP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DengXian"/>
                              <a:cs typeface="Times New Roman" panose="02020603050405020304" pitchFamily="18" charset="0"/>
                            </a:rPr>
                          </m:ctrlPr>
                        </m:sSubPr>
                        <m:e>
                          <m:r>
                            <a:rPr lang="en-US" i="1">
                              <a:solidFill>
                                <a:schemeClr val="tx1"/>
                              </a:solidFill>
                              <a:latin typeface="Cambria Math" panose="02040503050406030204" pitchFamily="18" charset="0"/>
                              <a:ea typeface="DengXian"/>
                              <a:cs typeface="Times New Roman" panose="02020603050405020304" pitchFamily="18" charset="0"/>
                            </a:rPr>
                            <m:t>𝑋</m:t>
                          </m:r>
                        </m:e>
                        <m:sub>
                          <m:r>
                            <a:rPr lang="en-US" i="1">
                              <a:solidFill>
                                <a:schemeClr val="tx1"/>
                              </a:solidFill>
                              <a:latin typeface="Cambria Math" panose="02040503050406030204" pitchFamily="18" charset="0"/>
                              <a:ea typeface="DengXian"/>
                              <a:cs typeface="Times New Roman" panose="02020603050405020304" pitchFamily="18" charset="0"/>
                            </a:rPr>
                            <m:t>𝑡</m:t>
                          </m:r>
                        </m:sub>
                      </m:sSub>
                      <m:r>
                        <a:rPr lang="en-US" i="1">
                          <a:solidFill>
                            <a:schemeClr val="tx1"/>
                          </a:solidFill>
                          <a:latin typeface="Cambria Math" panose="02040503050406030204" pitchFamily="18" charset="0"/>
                          <a:ea typeface="DengXian"/>
                          <a:cs typeface="Times New Roman" panose="02020603050405020304" pitchFamily="18" charset="0"/>
                        </a:rPr>
                        <m:t>=</m:t>
                      </m:r>
                      <m:sSub>
                        <m:sSubPr>
                          <m:ctrlPr>
                            <a:rPr lang="en-US" i="1">
                              <a:solidFill>
                                <a:schemeClr val="tx1"/>
                              </a:solidFill>
                              <a:latin typeface="Cambria Math" panose="02040503050406030204" pitchFamily="18" charset="0"/>
                              <a:ea typeface="DengXian"/>
                              <a:cs typeface="Times New Roman" panose="02020603050405020304" pitchFamily="18" charset="0"/>
                            </a:rPr>
                          </m:ctrlPr>
                        </m:sSubPr>
                        <m:e>
                          <m:r>
                            <m:rPr>
                              <m:sty m:val="p"/>
                            </m:rPr>
                            <a:rPr lang="en-US">
                              <a:solidFill>
                                <a:schemeClr val="tx1"/>
                              </a:solidFill>
                              <a:latin typeface="Cambria Math" panose="02040503050406030204" pitchFamily="18" charset="0"/>
                              <a:ea typeface="DengXian"/>
                              <a:cs typeface="Times New Roman" panose="02020603050405020304" pitchFamily="18" charset="0"/>
                            </a:rPr>
                            <m:t>ϕ</m:t>
                          </m:r>
                        </m:e>
                        <m:sub>
                          <m:r>
                            <a:rPr lang="en-US" i="1">
                              <a:solidFill>
                                <a:schemeClr val="tx1"/>
                              </a:solidFill>
                              <a:latin typeface="Cambria Math" panose="02040503050406030204" pitchFamily="18" charset="0"/>
                              <a:ea typeface="DengXian"/>
                              <a:cs typeface="Times New Roman" panose="02020603050405020304" pitchFamily="18" charset="0"/>
                            </a:rPr>
                            <m:t>0</m:t>
                          </m:r>
                        </m:sub>
                      </m:sSub>
                      <m:r>
                        <a:rPr lang="en-US" i="1">
                          <a:solidFill>
                            <a:schemeClr val="tx1"/>
                          </a:solidFill>
                          <a:latin typeface="Cambria Math" panose="02040503050406030204" pitchFamily="18" charset="0"/>
                          <a:ea typeface="DengXian"/>
                          <a:cs typeface="Times New Roman" panose="02020603050405020304" pitchFamily="18" charset="0"/>
                        </a:rPr>
                        <m:t>+</m:t>
                      </m:r>
                      <m:sSub>
                        <m:sSubPr>
                          <m:ctrlPr>
                            <a:rPr lang="en-US" i="1">
                              <a:solidFill>
                                <a:schemeClr val="tx1"/>
                              </a:solidFill>
                              <a:latin typeface="Cambria Math" panose="02040503050406030204" pitchFamily="18" charset="0"/>
                              <a:ea typeface="DengXian"/>
                              <a:cs typeface="Times New Roman" panose="02020603050405020304" pitchFamily="18" charset="0"/>
                            </a:rPr>
                          </m:ctrlPr>
                        </m:sSubPr>
                        <m:e>
                          <m:r>
                            <m:rPr>
                              <m:sty m:val="p"/>
                            </m:rPr>
                            <a:rPr lang="en-US">
                              <a:solidFill>
                                <a:schemeClr val="tx1"/>
                              </a:solidFill>
                              <a:latin typeface="Cambria Math" panose="02040503050406030204" pitchFamily="18" charset="0"/>
                              <a:ea typeface="DengXian"/>
                              <a:cs typeface="Times New Roman" panose="02020603050405020304" pitchFamily="18" charset="0"/>
                            </a:rPr>
                            <m:t>ϕ</m:t>
                          </m:r>
                        </m:e>
                        <m:sub>
                          <m:r>
                            <a:rPr lang="en-US" i="1">
                              <a:solidFill>
                                <a:schemeClr val="tx1"/>
                              </a:solidFill>
                              <a:latin typeface="Cambria Math" panose="02040503050406030204" pitchFamily="18" charset="0"/>
                              <a:ea typeface="DengXian"/>
                              <a:cs typeface="Times New Roman" panose="02020603050405020304" pitchFamily="18" charset="0"/>
                            </a:rPr>
                            <m:t>1</m:t>
                          </m:r>
                        </m:sub>
                      </m:sSub>
                      <m:sSub>
                        <m:sSubPr>
                          <m:ctrlPr>
                            <a:rPr lang="en-US" i="1">
                              <a:solidFill>
                                <a:schemeClr val="tx1"/>
                              </a:solidFill>
                              <a:latin typeface="Cambria Math" panose="02040503050406030204" pitchFamily="18" charset="0"/>
                              <a:ea typeface="DengXian"/>
                              <a:cs typeface="Times New Roman" panose="02020603050405020304" pitchFamily="18" charset="0"/>
                            </a:rPr>
                          </m:ctrlPr>
                        </m:sSubPr>
                        <m:e>
                          <m:r>
                            <a:rPr lang="en-US" i="1">
                              <a:solidFill>
                                <a:schemeClr val="tx1"/>
                              </a:solidFill>
                              <a:latin typeface="Cambria Math" panose="02040503050406030204" pitchFamily="18" charset="0"/>
                              <a:ea typeface="DengXian"/>
                              <a:cs typeface="Times New Roman" panose="02020603050405020304" pitchFamily="18" charset="0"/>
                            </a:rPr>
                            <m:t>𝑋</m:t>
                          </m:r>
                        </m:e>
                        <m:sub>
                          <m:r>
                            <a:rPr lang="en-US" i="1">
                              <a:solidFill>
                                <a:schemeClr val="tx1"/>
                              </a:solidFill>
                              <a:latin typeface="Cambria Math" panose="02040503050406030204" pitchFamily="18" charset="0"/>
                              <a:ea typeface="DengXian"/>
                              <a:cs typeface="Times New Roman" panose="02020603050405020304" pitchFamily="18" charset="0"/>
                            </a:rPr>
                            <m:t>𝑡</m:t>
                          </m:r>
                          <m:r>
                            <a:rPr lang="en-US" i="1">
                              <a:solidFill>
                                <a:schemeClr val="tx1"/>
                              </a:solidFill>
                              <a:latin typeface="Cambria Math" panose="02040503050406030204" pitchFamily="18" charset="0"/>
                              <a:ea typeface="DengXian"/>
                              <a:cs typeface="Times New Roman" panose="02020603050405020304" pitchFamily="18" charset="0"/>
                            </a:rPr>
                            <m:t>−1</m:t>
                          </m:r>
                        </m:sub>
                      </m:sSub>
                      <m:r>
                        <a:rPr lang="en-US" i="1">
                          <a:solidFill>
                            <a:schemeClr val="tx1"/>
                          </a:solidFill>
                          <a:latin typeface="Cambria Math" panose="02040503050406030204" pitchFamily="18" charset="0"/>
                          <a:ea typeface="DengXian"/>
                          <a:cs typeface="Times New Roman" panose="02020603050405020304" pitchFamily="18" charset="0"/>
                        </a:rPr>
                        <m:t>+</m:t>
                      </m:r>
                      <m:sSub>
                        <m:sSubPr>
                          <m:ctrlPr>
                            <a:rPr lang="en-US" i="1">
                              <a:solidFill>
                                <a:schemeClr val="tx1"/>
                              </a:solidFill>
                              <a:latin typeface="Cambria Math" panose="02040503050406030204" pitchFamily="18" charset="0"/>
                              <a:ea typeface="DengXian"/>
                              <a:cs typeface="Times New Roman" panose="02020603050405020304" pitchFamily="18" charset="0"/>
                            </a:rPr>
                          </m:ctrlPr>
                        </m:sSubPr>
                        <m:e>
                          <m:r>
                            <m:rPr>
                              <m:sty m:val="p"/>
                            </m:rPr>
                            <a:rPr lang="en-US">
                              <a:solidFill>
                                <a:schemeClr val="tx1"/>
                              </a:solidFill>
                              <a:latin typeface="Cambria Math" panose="02040503050406030204" pitchFamily="18" charset="0"/>
                              <a:ea typeface="DengXian"/>
                              <a:cs typeface="Times New Roman" panose="02020603050405020304" pitchFamily="18" charset="0"/>
                            </a:rPr>
                            <m:t>ϵ</m:t>
                          </m:r>
                        </m:e>
                        <m:sub>
                          <m:r>
                            <a:rPr lang="en-US" i="1">
                              <a:solidFill>
                                <a:schemeClr val="tx1"/>
                              </a:solidFill>
                              <a:latin typeface="Cambria Math" panose="02040503050406030204" pitchFamily="18" charset="0"/>
                              <a:ea typeface="DengXian"/>
                              <a:cs typeface="Times New Roman" panose="02020603050405020304" pitchFamily="18" charset="0"/>
                            </a:rPr>
                            <m:t>𝑡</m:t>
                          </m:r>
                        </m:sub>
                      </m:sSub>
                    </m:oMath>
                  </m:oMathPara>
                </a14:m>
                <a:endParaRPr lang="en-US" dirty="0">
                  <a:solidFill>
                    <a:schemeClr val="tx1"/>
                  </a:solidFill>
                  <a:effectLst/>
                  <a:latin typeface="Calibri" panose="020F0502020204030204" pitchFamily="34" charset="0"/>
                  <a:ea typeface="DengXian"/>
                  <a:cs typeface="Calibri" panose="020F0502020204030204" pitchFamily="34" charset="0"/>
                </a:endParaRPr>
              </a:p>
              <a:p>
                <a:pPr>
                  <a:lnSpc>
                    <a:spcPct val="106000"/>
                  </a:lnSpc>
                  <a:spcAft>
                    <a:spcPts val="800"/>
                  </a:spcAft>
                </a:pPr>
                <a:r>
                  <a:rPr lang="en-US" dirty="0">
                    <a:solidFill>
                      <a:schemeClr val="tx1"/>
                    </a:solidFill>
                    <a:latin typeface="Calibri" panose="020F0502020204030204" pitchFamily="34" charset="0"/>
                    <a:ea typeface="DengXian"/>
                    <a:cs typeface="Calibri" panose="020F0502020204030204" pitchFamily="34" charset="0"/>
                  </a:rPr>
                  <a:t>To test,</a:t>
                </a:r>
                <a:endParaRPr lang="en-US" dirty="0">
                  <a:solidFill>
                    <a:schemeClr val="tx1"/>
                  </a:solidFill>
                  <a:effectLst/>
                  <a:latin typeface="Calibri" panose="020F0502020204030204" pitchFamily="34" charset="0"/>
                  <a:ea typeface="DengXian"/>
                  <a:cs typeface="Calibri" panose="020F0502020204030204" pitchFamily="34" charset="0"/>
                </a:endParaRPr>
              </a:p>
              <a:p>
                <a:pPr>
                  <a:lnSpc>
                    <a:spcPct val="106000"/>
                  </a:lnSpc>
                  <a:spcAft>
                    <a:spcPts val="800"/>
                  </a:spcAft>
                </a:pPr>
                <a:r>
                  <a:rPr lang="en-US" dirty="0">
                    <a:solidFill>
                      <a:schemeClr val="tx1"/>
                    </a:solidFill>
                    <a:latin typeface="Calibri" panose="020F0502020204030204" pitchFamily="34" charset="0"/>
                    <a:ea typeface="DengXian"/>
                    <a:cs typeface="Calibri" panose="020F0502020204030204" pitchFamily="34" charset="0"/>
                  </a:rPr>
                  <a:t>H</a:t>
                </a:r>
                <a:r>
                  <a:rPr lang="en-US" baseline="-25000" dirty="0">
                    <a:solidFill>
                      <a:schemeClr val="tx1"/>
                    </a:solidFill>
                    <a:latin typeface="Calibri" panose="020F0502020204030204" pitchFamily="34" charset="0"/>
                    <a:ea typeface="DengXian"/>
                    <a:cs typeface="Calibri" panose="020F0502020204030204" pitchFamily="34" charset="0"/>
                  </a:rPr>
                  <a:t>0</a:t>
                </a:r>
                <a:r>
                  <a:rPr lang="en-US" dirty="0">
                    <a:solidFill>
                      <a:schemeClr val="tx1"/>
                    </a:solidFill>
                    <a:latin typeface="Calibri" panose="020F0502020204030204" pitchFamily="34" charset="0"/>
                    <a:ea typeface="DengXian"/>
                    <a:cs typeface="Calibri" panose="020F0502020204030204" pitchFamily="34" charset="0"/>
                  </a:rPr>
                  <a:t>: </a:t>
                </a:r>
                <a14:m>
                  <m:oMath xmlns:m="http://schemas.openxmlformats.org/officeDocument/2006/math">
                    <m:sSub>
                      <m:sSubPr>
                        <m:ctrlPr>
                          <a:rPr lang="en-US" i="1">
                            <a:solidFill>
                              <a:schemeClr val="tx1"/>
                            </a:solidFill>
                            <a:latin typeface="Cambria Math" panose="02040503050406030204" pitchFamily="18" charset="0"/>
                            <a:ea typeface="DengXian"/>
                            <a:cs typeface="Cordia New"/>
                          </a:rPr>
                        </m:ctrlPr>
                      </m:sSubPr>
                      <m:e>
                        <m:r>
                          <m:rPr>
                            <m:sty m:val="p"/>
                          </m:rPr>
                          <a:rPr lang="en-US">
                            <a:solidFill>
                              <a:schemeClr val="tx1"/>
                            </a:solidFill>
                            <a:latin typeface="Cambria Math" panose="02040503050406030204" pitchFamily="18" charset="0"/>
                            <a:ea typeface="DengXian"/>
                            <a:cs typeface="Cordia New"/>
                          </a:rPr>
                          <m:t>ϕ</m:t>
                        </m:r>
                      </m:e>
                      <m:sub>
                        <m:r>
                          <a:rPr lang="en-US" i="1">
                            <a:solidFill>
                              <a:schemeClr val="tx1"/>
                            </a:solidFill>
                            <a:latin typeface="Cambria Math" panose="02040503050406030204" pitchFamily="18" charset="0"/>
                            <a:ea typeface="DengXian"/>
                            <a:cs typeface="Cordia New"/>
                          </a:rPr>
                          <m:t>1</m:t>
                        </m:r>
                      </m:sub>
                    </m:sSub>
                    <m:r>
                      <a:rPr lang="en-US" i="1">
                        <a:solidFill>
                          <a:schemeClr val="tx1"/>
                        </a:solidFill>
                        <a:latin typeface="Cambria Math" panose="02040503050406030204" pitchFamily="18" charset="0"/>
                        <a:ea typeface="DengXian"/>
                        <a:cs typeface="Cordia New"/>
                      </a:rPr>
                      <m:t>=1</m:t>
                    </m:r>
                  </m:oMath>
                </a14:m>
                <a:r>
                  <a:rPr lang="en-US" dirty="0">
                    <a:solidFill>
                      <a:schemeClr val="tx1"/>
                    </a:solidFill>
                    <a:latin typeface="Calibri" panose="020F0502020204030204" pitchFamily="34" charset="0"/>
                    <a:ea typeface="DengXian"/>
                    <a:cs typeface="Calibri" panose="020F0502020204030204" pitchFamily="34" charset="0"/>
                  </a:rPr>
                  <a:t> (series is non- stationary) against, H</a:t>
                </a:r>
                <a:r>
                  <a:rPr lang="en-US" baseline="-25000" dirty="0">
                    <a:solidFill>
                      <a:schemeClr val="tx1"/>
                    </a:solidFill>
                    <a:latin typeface="Calibri" panose="020F0502020204030204" pitchFamily="34" charset="0"/>
                    <a:ea typeface="DengXian"/>
                    <a:cs typeface="Calibri" panose="020F0502020204030204" pitchFamily="34" charset="0"/>
                  </a:rPr>
                  <a:t>1</a:t>
                </a:r>
                <a:r>
                  <a:rPr lang="en-US" dirty="0">
                    <a:solidFill>
                      <a:schemeClr val="tx1"/>
                    </a:solidFill>
                    <a:latin typeface="Calibri" panose="020F0502020204030204" pitchFamily="34" charset="0"/>
                    <a:ea typeface="DengXian"/>
                    <a:cs typeface="Calibri" panose="020F0502020204030204" pitchFamily="34" charset="0"/>
                  </a:rPr>
                  <a:t>: </a:t>
                </a:r>
                <a14:m>
                  <m:oMath xmlns:m="http://schemas.openxmlformats.org/officeDocument/2006/math">
                    <m:sSub>
                      <m:sSubPr>
                        <m:ctrlPr>
                          <a:rPr lang="en-US" i="1">
                            <a:solidFill>
                              <a:schemeClr val="tx1"/>
                            </a:solidFill>
                            <a:latin typeface="Cambria Math" panose="02040503050406030204" pitchFamily="18" charset="0"/>
                            <a:ea typeface="DengXian"/>
                            <a:cs typeface="Cordia New"/>
                          </a:rPr>
                        </m:ctrlPr>
                      </m:sSubPr>
                      <m:e>
                        <m:r>
                          <m:rPr>
                            <m:sty m:val="p"/>
                          </m:rPr>
                          <a:rPr lang="en-US">
                            <a:solidFill>
                              <a:schemeClr val="tx1"/>
                            </a:solidFill>
                            <a:latin typeface="Cambria Math" panose="02040503050406030204" pitchFamily="18" charset="0"/>
                            <a:ea typeface="DengXian"/>
                            <a:cs typeface="Cordia New"/>
                          </a:rPr>
                          <m:t>ϕ</m:t>
                        </m:r>
                      </m:e>
                      <m:sub>
                        <m:r>
                          <a:rPr lang="en-US" i="1">
                            <a:solidFill>
                              <a:schemeClr val="tx1"/>
                            </a:solidFill>
                            <a:latin typeface="Cambria Math" panose="02040503050406030204" pitchFamily="18" charset="0"/>
                            <a:ea typeface="DengXian"/>
                            <a:cs typeface="Cordia New"/>
                          </a:rPr>
                          <m:t>1</m:t>
                        </m:r>
                      </m:sub>
                    </m:sSub>
                    <m:r>
                      <a:rPr lang="zh-CN" altLang="en-US">
                        <a:solidFill>
                          <a:schemeClr val="tx1"/>
                        </a:solidFill>
                        <a:latin typeface="Cambria Math" panose="02040503050406030204" pitchFamily="18" charset="0"/>
                        <a:ea typeface="DengXian"/>
                        <a:cs typeface="Cordia New"/>
                      </a:rPr>
                      <m:t>≤</m:t>
                    </m:r>
                    <m:r>
                      <a:rPr lang="en-US" i="1">
                        <a:solidFill>
                          <a:schemeClr val="tx1"/>
                        </a:solidFill>
                        <a:latin typeface="Cambria Math" panose="02040503050406030204" pitchFamily="18" charset="0"/>
                        <a:ea typeface="DengXian"/>
                        <a:cs typeface="Cordia New"/>
                      </a:rPr>
                      <m:t>1</m:t>
                    </m:r>
                  </m:oMath>
                </a14:m>
                <a:r>
                  <a:rPr lang="en-US" dirty="0">
                    <a:solidFill>
                      <a:schemeClr val="tx1"/>
                    </a:solidFill>
                    <a:latin typeface="Calibri" panose="020F0502020204030204" pitchFamily="34" charset="0"/>
                    <a:ea typeface="DengXian"/>
                    <a:cs typeface="Calibri" panose="020F0502020204030204" pitchFamily="34" charset="0"/>
                  </a:rPr>
                  <a:t> (series is stationary)</a:t>
                </a:r>
                <a:endParaRPr lang="en-US" dirty="0">
                  <a:solidFill>
                    <a:schemeClr val="tx1"/>
                  </a:solidFill>
                  <a:effectLst/>
                  <a:latin typeface="Calibri" panose="020F0502020204030204" pitchFamily="34" charset="0"/>
                  <a:ea typeface="DengXian"/>
                  <a:cs typeface="Calibri" panose="020F0502020204030204" pitchFamily="34" charset="0"/>
                </a:endParaRPr>
              </a:p>
              <a:p>
                <a:pPr>
                  <a:lnSpc>
                    <a:spcPct val="106000"/>
                  </a:lnSpc>
                  <a:spcAft>
                    <a:spcPts val="800"/>
                  </a:spcAft>
                </a:pPr>
                <a:r>
                  <a:rPr lang="en-US" dirty="0">
                    <a:solidFill>
                      <a:schemeClr val="tx1"/>
                    </a:solidFill>
                    <a:latin typeface="Calibri" panose="020F0502020204030204" pitchFamily="34" charset="0"/>
                    <a:ea typeface="DengXian"/>
                    <a:cs typeface="Calibri" panose="020F0502020204030204" pitchFamily="34" charset="0"/>
                  </a:rPr>
                  <a:t>It is easy to see that, </a:t>
                </a:r>
                <a:endParaRPr lang="en-US" dirty="0">
                  <a:solidFill>
                    <a:schemeClr val="tx1"/>
                  </a:solidFill>
                  <a:effectLst/>
                  <a:latin typeface="Calibri" panose="020F0502020204030204" pitchFamily="34" charset="0"/>
                  <a:ea typeface="DengXian"/>
                  <a:cs typeface="Calibri" panose="020F0502020204030204" pitchFamily="34" charset="0"/>
                </a:endParaRPr>
              </a:p>
              <a:p>
                <a:pPr algn="ctr">
                  <a:lnSpc>
                    <a:spcPct val="106000"/>
                  </a:lnSpc>
                  <a:spcAft>
                    <a:spcPts val="800"/>
                  </a:spcAft>
                </a:pP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ea typeface="DengXian"/>
                              <a:cs typeface="Cordia New"/>
                            </a:rPr>
                          </m:ctrlPr>
                        </m:sSubPr>
                        <m:e>
                          <m:r>
                            <a:rPr lang="en-US" i="1">
                              <a:solidFill>
                                <a:schemeClr val="tx1"/>
                              </a:solidFill>
                              <a:latin typeface="Cambria Math" panose="02040503050406030204" pitchFamily="18" charset="0"/>
                              <a:ea typeface="DengXian"/>
                              <a:cs typeface="Cordia New"/>
                            </a:rPr>
                            <m:t>𝑋</m:t>
                          </m:r>
                        </m:e>
                        <m:sub>
                          <m:r>
                            <a:rPr lang="en-US" i="1">
                              <a:solidFill>
                                <a:schemeClr val="tx1"/>
                              </a:solidFill>
                              <a:latin typeface="Cambria Math" panose="02040503050406030204" pitchFamily="18" charset="0"/>
                              <a:ea typeface="DengXian"/>
                              <a:cs typeface="Cordia New"/>
                            </a:rPr>
                            <m:t>𝑡</m:t>
                          </m:r>
                        </m:sub>
                      </m:sSub>
                      <m:r>
                        <a:rPr lang="en-US" i="1">
                          <a:solidFill>
                            <a:schemeClr val="tx1"/>
                          </a:solidFill>
                          <a:latin typeface="Cambria Math" panose="02040503050406030204" pitchFamily="18" charset="0"/>
                          <a:ea typeface="DengXian"/>
                          <a:cs typeface="Cordia New"/>
                        </a:rPr>
                        <m:t>−</m:t>
                      </m:r>
                      <m:sSub>
                        <m:sSubPr>
                          <m:ctrlPr>
                            <a:rPr lang="en-US" i="1">
                              <a:solidFill>
                                <a:schemeClr val="tx1"/>
                              </a:solidFill>
                              <a:latin typeface="Cambria Math" panose="02040503050406030204" pitchFamily="18" charset="0"/>
                              <a:ea typeface="DengXian"/>
                              <a:cs typeface="Cordia New"/>
                            </a:rPr>
                          </m:ctrlPr>
                        </m:sSubPr>
                        <m:e>
                          <m:r>
                            <a:rPr lang="en-US" i="1">
                              <a:solidFill>
                                <a:schemeClr val="tx1"/>
                              </a:solidFill>
                              <a:latin typeface="Cambria Math" panose="02040503050406030204" pitchFamily="18" charset="0"/>
                              <a:ea typeface="DengXian"/>
                              <a:cs typeface="Cordia New"/>
                            </a:rPr>
                            <m:t>𝑋</m:t>
                          </m:r>
                        </m:e>
                        <m:sub>
                          <m:r>
                            <a:rPr lang="en-US" i="1">
                              <a:solidFill>
                                <a:schemeClr val="tx1"/>
                              </a:solidFill>
                              <a:latin typeface="Cambria Math" panose="02040503050406030204" pitchFamily="18" charset="0"/>
                              <a:ea typeface="DengXian"/>
                              <a:cs typeface="Cordia New"/>
                            </a:rPr>
                            <m:t>𝑡</m:t>
                          </m:r>
                          <m:r>
                            <a:rPr lang="en-US" i="1">
                              <a:solidFill>
                                <a:schemeClr val="tx1"/>
                              </a:solidFill>
                              <a:latin typeface="Cambria Math" panose="02040503050406030204" pitchFamily="18" charset="0"/>
                              <a:ea typeface="DengXian"/>
                              <a:cs typeface="Cordia New"/>
                            </a:rPr>
                            <m:t>−1</m:t>
                          </m:r>
                        </m:sub>
                      </m:sSub>
                      <m:r>
                        <a:rPr lang="en-US" i="1">
                          <a:solidFill>
                            <a:schemeClr val="tx1"/>
                          </a:solidFill>
                          <a:latin typeface="Cambria Math" panose="02040503050406030204" pitchFamily="18" charset="0"/>
                          <a:ea typeface="DengXian"/>
                          <a:cs typeface="Cordia New"/>
                        </a:rPr>
                        <m:t>=</m:t>
                      </m:r>
                      <m:sSub>
                        <m:sSubPr>
                          <m:ctrlPr>
                            <a:rPr lang="en-US" i="1">
                              <a:solidFill>
                                <a:schemeClr val="tx1"/>
                              </a:solidFill>
                              <a:latin typeface="Cambria Math" panose="02040503050406030204" pitchFamily="18" charset="0"/>
                              <a:ea typeface="DengXian"/>
                              <a:cs typeface="Cordia New"/>
                            </a:rPr>
                          </m:ctrlPr>
                        </m:sSubPr>
                        <m:e>
                          <m:r>
                            <m:rPr>
                              <m:sty m:val="p"/>
                            </m:rPr>
                            <a:rPr lang="en-US">
                              <a:solidFill>
                                <a:schemeClr val="tx1"/>
                              </a:solidFill>
                              <a:latin typeface="Cambria Math" panose="02040503050406030204" pitchFamily="18" charset="0"/>
                              <a:ea typeface="DengXian"/>
                              <a:cs typeface="Cordia New"/>
                            </a:rPr>
                            <m:t>ϕ</m:t>
                          </m:r>
                        </m:e>
                        <m:sub>
                          <m:r>
                            <a:rPr lang="en-US" i="1">
                              <a:solidFill>
                                <a:schemeClr val="tx1"/>
                              </a:solidFill>
                              <a:latin typeface="Cambria Math" panose="02040503050406030204" pitchFamily="18" charset="0"/>
                              <a:ea typeface="DengXian"/>
                              <a:cs typeface="Cordia New"/>
                            </a:rPr>
                            <m:t>0</m:t>
                          </m:r>
                        </m:sub>
                      </m:sSub>
                      <m:r>
                        <a:rPr lang="en-US" i="1">
                          <a:solidFill>
                            <a:schemeClr val="tx1"/>
                          </a:solidFill>
                          <a:latin typeface="Cambria Math" panose="02040503050406030204" pitchFamily="18" charset="0"/>
                          <a:ea typeface="DengXian"/>
                          <a:cs typeface="Cordia New"/>
                        </a:rPr>
                        <m:t>+</m:t>
                      </m:r>
                      <m:d>
                        <m:dPr>
                          <m:ctrlPr>
                            <a:rPr lang="en-US" i="1">
                              <a:solidFill>
                                <a:schemeClr val="tx1"/>
                              </a:solidFill>
                              <a:latin typeface="Cambria Math" panose="02040503050406030204" pitchFamily="18" charset="0"/>
                              <a:ea typeface="DengXian"/>
                              <a:cs typeface="Cordia New"/>
                            </a:rPr>
                          </m:ctrlPr>
                        </m:dPr>
                        <m:e>
                          <m:sSub>
                            <m:sSubPr>
                              <m:ctrlPr>
                                <a:rPr lang="en-US" i="1">
                                  <a:solidFill>
                                    <a:schemeClr val="tx1"/>
                                  </a:solidFill>
                                  <a:latin typeface="Cambria Math" panose="02040503050406030204" pitchFamily="18" charset="0"/>
                                  <a:ea typeface="DengXian"/>
                                  <a:cs typeface="Cordia New"/>
                                </a:rPr>
                              </m:ctrlPr>
                            </m:sSubPr>
                            <m:e>
                              <m:r>
                                <m:rPr>
                                  <m:sty m:val="p"/>
                                </m:rPr>
                                <a:rPr lang="en-US">
                                  <a:solidFill>
                                    <a:schemeClr val="tx1"/>
                                  </a:solidFill>
                                  <a:latin typeface="Cambria Math" panose="02040503050406030204" pitchFamily="18" charset="0"/>
                                  <a:ea typeface="DengXian"/>
                                  <a:cs typeface="Cordia New"/>
                                </a:rPr>
                                <m:t>ϕ</m:t>
                              </m:r>
                            </m:e>
                            <m:sub>
                              <m:r>
                                <a:rPr lang="en-US" i="1">
                                  <a:solidFill>
                                    <a:schemeClr val="tx1"/>
                                  </a:solidFill>
                                  <a:latin typeface="Cambria Math" panose="02040503050406030204" pitchFamily="18" charset="0"/>
                                  <a:ea typeface="DengXian"/>
                                  <a:cs typeface="Cordia New"/>
                                </a:rPr>
                                <m:t>1</m:t>
                              </m:r>
                            </m:sub>
                          </m:sSub>
                          <m:r>
                            <a:rPr lang="en-US" i="1">
                              <a:solidFill>
                                <a:schemeClr val="tx1"/>
                              </a:solidFill>
                              <a:latin typeface="Cambria Math" panose="02040503050406030204" pitchFamily="18" charset="0"/>
                              <a:ea typeface="DengXian"/>
                              <a:cs typeface="Cordia New"/>
                            </a:rPr>
                            <m:t>−1</m:t>
                          </m:r>
                        </m:e>
                      </m:d>
                      <m:sSub>
                        <m:sSubPr>
                          <m:ctrlPr>
                            <a:rPr lang="en-US" i="1">
                              <a:solidFill>
                                <a:schemeClr val="tx1"/>
                              </a:solidFill>
                              <a:latin typeface="Cambria Math" panose="02040503050406030204" pitchFamily="18" charset="0"/>
                              <a:ea typeface="DengXian"/>
                              <a:cs typeface="Cordia New"/>
                            </a:rPr>
                          </m:ctrlPr>
                        </m:sSubPr>
                        <m:e>
                          <m:r>
                            <a:rPr lang="en-US" i="1">
                              <a:solidFill>
                                <a:schemeClr val="tx1"/>
                              </a:solidFill>
                              <a:latin typeface="Cambria Math" panose="02040503050406030204" pitchFamily="18" charset="0"/>
                              <a:ea typeface="DengXian"/>
                              <a:cs typeface="Cordia New"/>
                            </a:rPr>
                            <m:t>𝑋</m:t>
                          </m:r>
                        </m:e>
                        <m:sub>
                          <m:r>
                            <a:rPr lang="en-US" i="1">
                              <a:solidFill>
                                <a:schemeClr val="tx1"/>
                              </a:solidFill>
                              <a:latin typeface="Cambria Math" panose="02040503050406030204" pitchFamily="18" charset="0"/>
                              <a:ea typeface="DengXian"/>
                              <a:cs typeface="Cordia New"/>
                            </a:rPr>
                            <m:t>𝑡</m:t>
                          </m:r>
                          <m:r>
                            <a:rPr lang="en-US" i="1">
                              <a:solidFill>
                                <a:schemeClr val="tx1"/>
                              </a:solidFill>
                              <a:latin typeface="Cambria Math" panose="02040503050406030204" pitchFamily="18" charset="0"/>
                              <a:ea typeface="DengXian"/>
                              <a:cs typeface="Cordia New"/>
                            </a:rPr>
                            <m:t>−1</m:t>
                          </m:r>
                        </m:sub>
                      </m:sSub>
                      <m:r>
                        <a:rPr lang="en-US" i="1">
                          <a:solidFill>
                            <a:schemeClr val="tx1"/>
                          </a:solidFill>
                          <a:latin typeface="Cambria Math" panose="02040503050406030204" pitchFamily="18" charset="0"/>
                          <a:ea typeface="DengXian"/>
                          <a:cs typeface="Cordia New"/>
                        </a:rPr>
                        <m:t>+</m:t>
                      </m:r>
                      <m:sSub>
                        <m:sSubPr>
                          <m:ctrlPr>
                            <a:rPr lang="en-US" i="1">
                              <a:solidFill>
                                <a:schemeClr val="tx1"/>
                              </a:solidFill>
                              <a:latin typeface="Cambria Math" panose="02040503050406030204" pitchFamily="18" charset="0"/>
                              <a:ea typeface="DengXian"/>
                              <a:cs typeface="Cordia New"/>
                            </a:rPr>
                          </m:ctrlPr>
                        </m:sSubPr>
                        <m:e>
                          <m:r>
                            <m:rPr>
                              <m:sty m:val="p"/>
                            </m:rPr>
                            <a:rPr lang="en-US">
                              <a:solidFill>
                                <a:schemeClr val="tx1"/>
                              </a:solidFill>
                              <a:latin typeface="Cambria Math" panose="02040503050406030204" pitchFamily="18" charset="0"/>
                              <a:ea typeface="DengXian"/>
                              <a:cs typeface="Cordia New"/>
                            </a:rPr>
                            <m:t>ϵ</m:t>
                          </m:r>
                        </m:e>
                        <m:sub>
                          <m:r>
                            <a:rPr lang="en-US" i="1">
                              <a:solidFill>
                                <a:schemeClr val="tx1"/>
                              </a:solidFill>
                              <a:latin typeface="Cambria Math" panose="02040503050406030204" pitchFamily="18" charset="0"/>
                              <a:ea typeface="DengXian"/>
                              <a:cs typeface="Cordia New"/>
                            </a:rPr>
                            <m:t>𝑡</m:t>
                          </m:r>
                        </m:sub>
                      </m:sSub>
                    </m:oMath>
                  </m:oMathPara>
                </a14:m>
                <a:endParaRPr lang="en-US" dirty="0">
                  <a:solidFill>
                    <a:schemeClr val="tx1"/>
                  </a:solidFill>
                  <a:effectLst/>
                  <a:latin typeface="Calibri" panose="020F0502020204030204" pitchFamily="34" charset="0"/>
                  <a:ea typeface="DengXian"/>
                  <a:cs typeface="Calibri" panose="020F0502020204030204" pitchFamily="34" charset="0"/>
                </a:endParaRPr>
              </a:p>
              <a:p>
                <a:pPr algn="ctr">
                  <a:lnSpc>
                    <a:spcPct val="106000"/>
                  </a:lnSpc>
                  <a:spcAft>
                    <a:spcPts val="800"/>
                  </a:spcAft>
                </a:pPr>
                <a:r>
                  <a:rPr lang="en-US" dirty="0">
                    <a:solidFill>
                      <a:schemeClr val="tx1"/>
                    </a:solidFill>
                    <a:latin typeface="Calibri" panose="020F0502020204030204" pitchFamily="34" charset="0"/>
                    <a:ea typeface="DengXian"/>
                    <a:cs typeface="Calibri" panose="020F0502020204030204" pitchFamily="34" charset="0"/>
                  </a:rPr>
                  <a:t>or, </a:t>
                </a:r>
                <a14:m>
                  <m:oMath xmlns:m="http://schemas.openxmlformats.org/officeDocument/2006/math">
                    <m:r>
                      <a:rPr lang="en-US">
                        <a:solidFill>
                          <a:schemeClr val="tx1"/>
                        </a:solidFill>
                        <a:latin typeface="Cambria Math" panose="02040503050406030204" pitchFamily="18" charset="0"/>
                        <a:ea typeface="DengXian"/>
                        <a:cs typeface="Cordia New"/>
                      </a:rPr>
                      <m:t>𝛻</m:t>
                    </m:r>
                    <m:sSub>
                      <m:sSubPr>
                        <m:ctrlPr>
                          <a:rPr lang="en-US" i="1">
                            <a:solidFill>
                              <a:schemeClr val="tx1"/>
                            </a:solidFill>
                            <a:latin typeface="Cambria Math" panose="02040503050406030204" pitchFamily="18" charset="0"/>
                            <a:ea typeface="DengXian"/>
                            <a:cs typeface="Cordia New"/>
                          </a:rPr>
                        </m:ctrlPr>
                      </m:sSubPr>
                      <m:e>
                        <m:r>
                          <a:rPr lang="en-US" i="1">
                            <a:solidFill>
                              <a:schemeClr val="tx1"/>
                            </a:solidFill>
                            <a:latin typeface="Cambria Math" panose="02040503050406030204" pitchFamily="18" charset="0"/>
                            <a:ea typeface="DengXian"/>
                            <a:cs typeface="Cordia New"/>
                          </a:rPr>
                          <m:t>𝑋</m:t>
                        </m:r>
                      </m:e>
                      <m:sub>
                        <m:r>
                          <a:rPr lang="en-US" i="1">
                            <a:solidFill>
                              <a:schemeClr val="tx1"/>
                            </a:solidFill>
                            <a:latin typeface="Cambria Math" panose="02040503050406030204" pitchFamily="18" charset="0"/>
                            <a:ea typeface="DengXian"/>
                            <a:cs typeface="Cordia New"/>
                          </a:rPr>
                          <m:t>𝑡</m:t>
                        </m:r>
                      </m:sub>
                    </m:sSub>
                    <m:r>
                      <a:rPr lang="en-US" i="1">
                        <a:solidFill>
                          <a:schemeClr val="tx1"/>
                        </a:solidFill>
                        <a:latin typeface="Cambria Math" panose="02040503050406030204" pitchFamily="18" charset="0"/>
                        <a:ea typeface="DengXian"/>
                        <a:cs typeface="Cordia New"/>
                      </a:rPr>
                      <m:t>=</m:t>
                    </m:r>
                    <m:sSub>
                      <m:sSubPr>
                        <m:ctrlPr>
                          <a:rPr lang="en-US" i="1">
                            <a:solidFill>
                              <a:schemeClr val="tx1"/>
                            </a:solidFill>
                            <a:latin typeface="Cambria Math" panose="02040503050406030204" pitchFamily="18" charset="0"/>
                            <a:ea typeface="DengXian"/>
                            <a:cs typeface="Cordia New"/>
                          </a:rPr>
                        </m:ctrlPr>
                      </m:sSubPr>
                      <m:e>
                        <m:r>
                          <m:rPr>
                            <m:sty m:val="p"/>
                          </m:rPr>
                          <a:rPr lang="en-US">
                            <a:solidFill>
                              <a:schemeClr val="tx1"/>
                            </a:solidFill>
                            <a:latin typeface="Cambria Math" panose="02040503050406030204" pitchFamily="18" charset="0"/>
                            <a:ea typeface="DengXian"/>
                            <a:cs typeface="Cordia New"/>
                          </a:rPr>
                          <m:t>ϕ</m:t>
                        </m:r>
                      </m:e>
                      <m:sub>
                        <m:r>
                          <a:rPr lang="en-US" i="1">
                            <a:solidFill>
                              <a:schemeClr val="tx1"/>
                            </a:solidFill>
                            <a:latin typeface="Cambria Math" panose="02040503050406030204" pitchFamily="18" charset="0"/>
                            <a:ea typeface="DengXian"/>
                            <a:cs typeface="Cordia New"/>
                          </a:rPr>
                          <m:t>0</m:t>
                        </m:r>
                      </m:sub>
                    </m:sSub>
                    <m:r>
                      <a:rPr lang="en-US" i="1">
                        <a:solidFill>
                          <a:schemeClr val="tx1"/>
                        </a:solidFill>
                        <a:latin typeface="Cambria Math" panose="02040503050406030204" pitchFamily="18" charset="0"/>
                        <a:ea typeface="DengXian"/>
                        <a:cs typeface="Cordia New"/>
                      </a:rPr>
                      <m:t>+</m:t>
                    </m:r>
                    <m:sSup>
                      <m:sSupPr>
                        <m:ctrlPr>
                          <a:rPr lang="en-US" i="1">
                            <a:solidFill>
                              <a:schemeClr val="tx1"/>
                            </a:solidFill>
                            <a:latin typeface="Cambria Math" panose="02040503050406030204" pitchFamily="18" charset="0"/>
                            <a:ea typeface="DengXian"/>
                            <a:cs typeface="Cordia New"/>
                          </a:rPr>
                        </m:ctrlPr>
                      </m:sSupPr>
                      <m:e>
                        <m:r>
                          <m:rPr>
                            <m:sty m:val="p"/>
                          </m:rPr>
                          <a:rPr lang="en-US">
                            <a:solidFill>
                              <a:schemeClr val="tx1"/>
                            </a:solidFill>
                            <a:latin typeface="Cambria Math" panose="02040503050406030204" pitchFamily="18" charset="0"/>
                            <a:ea typeface="DengXian"/>
                            <a:cs typeface="Cordia New"/>
                          </a:rPr>
                          <m:t>ϕ</m:t>
                        </m:r>
                      </m:e>
                      <m:sup>
                        <m:r>
                          <a:rPr lang="en-US" i="1">
                            <a:solidFill>
                              <a:schemeClr val="tx1"/>
                            </a:solidFill>
                            <a:latin typeface="Cambria Math" panose="02040503050406030204" pitchFamily="18" charset="0"/>
                            <a:ea typeface="DengXian"/>
                            <a:cs typeface="Cordia New"/>
                          </a:rPr>
                          <m:t>∗</m:t>
                        </m:r>
                      </m:sup>
                    </m:sSup>
                    <m:sSub>
                      <m:sSubPr>
                        <m:ctrlPr>
                          <a:rPr lang="en-US" i="1">
                            <a:solidFill>
                              <a:schemeClr val="tx1"/>
                            </a:solidFill>
                            <a:latin typeface="Cambria Math" panose="02040503050406030204" pitchFamily="18" charset="0"/>
                            <a:ea typeface="DengXian"/>
                            <a:cs typeface="Cordia New"/>
                          </a:rPr>
                        </m:ctrlPr>
                      </m:sSubPr>
                      <m:e>
                        <m:r>
                          <a:rPr lang="en-US" i="1">
                            <a:solidFill>
                              <a:schemeClr val="tx1"/>
                            </a:solidFill>
                            <a:latin typeface="Cambria Math" panose="02040503050406030204" pitchFamily="18" charset="0"/>
                            <a:ea typeface="DengXian"/>
                            <a:cs typeface="Cordia New"/>
                          </a:rPr>
                          <m:t>𝑋</m:t>
                        </m:r>
                      </m:e>
                      <m:sub>
                        <m:r>
                          <a:rPr lang="en-US" i="1">
                            <a:solidFill>
                              <a:schemeClr val="tx1"/>
                            </a:solidFill>
                            <a:latin typeface="Cambria Math" panose="02040503050406030204" pitchFamily="18" charset="0"/>
                            <a:ea typeface="DengXian"/>
                            <a:cs typeface="Cordia New"/>
                          </a:rPr>
                          <m:t>𝑡</m:t>
                        </m:r>
                        <m:r>
                          <a:rPr lang="en-US" i="1">
                            <a:solidFill>
                              <a:schemeClr val="tx1"/>
                            </a:solidFill>
                            <a:latin typeface="Cambria Math" panose="02040503050406030204" pitchFamily="18" charset="0"/>
                            <a:ea typeface="DengXian"/>
                            <a:cs typeface="Cordia New"/>
                          </a:rPr>
                          <m:t>−1</m:t>
                        </m:r>
                      </m:sub>
                    </m:sSub>
                    <m:r>
                      <a:rPr lang="en-US" i="1">
                        <a:solidFill>
                          <a:schemeClr val="tx1"/>
                        </a:solidFill>
                        <a:latin typeface="Cambria Math" panose="02040503050406030204" pitchFamily="18" charset="0"/>
                        <a:ea typeface="DengXian"/>
                        <a:cs typeface="Cordia New"/>
                      </a:rPr>
                      <m:t>+</m:t>
                    </m:r>
                    <m:sSub>
                      <m:sSubPr>
                        <m:ctrlPr>
                          <a:rPr lang="en-US" i="1">
                            <a:solidFill>
                              <a:schemeClr val="tx1"/>
                            </a:solidFill>
                            <a:latin typeface="Cambria Math" panose="02040503050406030204" pitchFamily="18" charset="0"/>
                            <a:ea typeface="DengXian"/>
                            <a:cs typeface="Cordia New"/>
                          </a:rPr>
                        </m:ctrlPr>
                      </m:sSubPr>
                      <m:e>
                        <m:r>
                          <m:rPr>
                            <m:sty m:val="p"/>
                          </m:rPr>
                          <a:rPr lang="en-US">
                            <a:solidFill>
                              <a:schemeClr val="tx1"/>
                            </a:solidFill>
                            <a:latin typeface="Cambria Math" panose="02040503050406030204" pitchFamily="18" charset="0"/>
                            <a:ea typeface="DengXian"/>
                            <a:cs typeface="Cordia New"/>
                          </a:rPr>
                          <m:t>ϵ</m:t>
                        </m:r>
                      </m:e>
                      <m:sub>
                        <m:r>
                          <a:rPr lang="en-US" i="1">
                            <a:solidFill>
                              <a:schemeClr val="tx1"/>
                            </a:solidFill>
                            <a:latin typeface="Cambria Math" panose="02040503050406030204" pitchFamily="18" charset="0"/>
                            <a:ea typeface="DengXian"/>
                            <a:cs typeface="Cordia New"/>
                          </a:rPr>
                          <m:t>𝑡</m:t>
                        </m:r>
                      </m:sub>
                    </m:sSub>
                  </m:oMath>
                </a14:m>
                <a:endParaRPr lang="en-US" dirty="0">
                  <a:solidFill>
                    <a:schemeClr val="tx1"/>
                  </a:solidFill>
                  <a:effectLst/>
                  <a:latin typeface="Calibri" panose="020F0502020204030204" pitchFamily="34" charset="0"/>
                  <a:ea typeface="DengXian"/>
                  <a:cs typeface="Calibri" panose="020F0502020204030204" pitchFamily="34" charset="0"/>
                </a:endParaRPr>
              </a:p>
              <a:p>
                <a:pPr algn="ctr">
                  <a:lnSpc>
                    <a:spcPct val="106000"/>
                  </a:lnSpc>
                  <a:spcAft>
                    <a:spcPts val="800"/>
                  </a:spcAft>
                </a:pPr>
                <a:r>
                  <a:rPr lang="en-US" dirty="0">
                    <a:solidFill>
                      <a:schemeClr val="tx1"/>
                    </a:solidFill>
                    <a:latin typeface="Calibri" panose="020F0502020204030204" pitchFamily="34" charset="0"/>
                    <a:ea typeface="DengXian"/>
                    <a:cs typeface="Calibri" panose="020F0502020204030204" pitchFamily="34" charset="0"/>
                  </a:rPr>
                  <a:t> </a:t>
                </a:r>
                <a:endParaRPr lang="en-US" dirty="0">
                  <a:solidFill>
                    <a:schemeClr val="tx1"/>
                  </a:solidFill>
                  <a:effectLst/>
                  <a:latin typeface="Calibri" panose="020F0502020204030204" pitchFamily="34" charset="0"/>
                  <a:ea typeface="DengXian"/>
                  <a:cs typeface="Calibri" panose="020F0502020204030204" pitchFamily="34" charset="0"/>
                </a:endParaRPr>
              </a:p>
              <a:p>
                <a:pPr algn="just">
                  <a:lnSpc>
                    <a:spcPct val="106000"/>
                  </a:lnSpc>
                  <a:spcAft>
                    <a:spcPts val="800"/>
                  </a:spcAft>
                </a:pPr>
                <a:r>
                  <a:rPr lang="en-US" dirty="0">
                    <a:solidFill>
                      <a:schemeClr val="tx1"/>
                    </a:solidFill>
                    <a:latin typeface="Calibri" panose="020F0502020204030204" pitchFamily="34" charset="0"/>
                    <a:ea typeface="DengXian"/>
                    <a:cs typeface="Calibri" panose="020F0502020204030204" pitchFamily="34" charset="0"/>
                  </a:rPr>
                  <a:t>Here, we compare the value of test statistic with the value of Dickey Fuller distribution. If the value of test statistic is less than the value of Dickey Fuller distribution, we reject the null hypothesis and conclude that the series is stationary.</a:t>
                </a:r>
                <a:endParaRPr lang="en-US" dirty="0">
                  <a:solidFill>
                    <a:schemeClr val="tx1"/>
                  </a:solidFill>
                  <a:effectLst/>
                  <a:latin typeface="Calibri" panose="020F0502020204030204" pitchFamily="34" charset="0"/>
                  <a:ea typeface="DengXian"/>
                  <a:cs typeface="Calibri" panose="020F0502020204030204" pitchFamily="34" charset="0"/>
                </a:endParaRPr>
              </a:p>
              <a:p>
                <a:pPr algn="just">
                  <a:lnSpc>
                    <a:spcPct val="106000"/>
                  </a:lnSpc>
                  <a:spcAft>
                    <a:spcPts val="800"/>
                  </a:spcAft>
                </a:pPr>
                <a:r>
                  <a:rPr lang="en-US" dirty="0" smtClean="0">
                    <a:latin typeface="Calibri" panose="020F0502020204030204" pitchFamily="34" charset="0"/>
                    <a:ea typeface="DengXian"/>
                    <a:cs typeface="Calibri" panose="020F0502020204030204" pitchFamily="34" charset="0"/>
                  </a:rPr>
                  <a:t>We have used p-value to draw conclusion. The value of p-value comes out to be 0.01 which is &lt; 0.05. Hence, we reject the Null hypothesis at 5% level of significance and conclude that </a:t>
                </a:r>
                <a:r>
                  <a:rPr lang="en-US" b="1" dirty="0" smtClean="0">
                    <a:latin typeface="Calibri" panose="020F0502020204030204" pitchFamily="34" charset="0"/>
                    <a:ea typeface="DengXian"/>
                    <a:cs typeface="Calibri" panose="020F0502020204030204" pitchFamily="34" charset="0"/>
                  </a:rPr>
                  <a:t>the series is stationary.</a:t>
                </a:r>
                <a:endParaRPr lang="en-US" dirty="0">
                  <a:solidFill>
                    <a:schemeClr val="tx1"/>
                  </a:solidFill>
                  <a:effectLst/>
                  <a:latin typeface="Calibri" panose="020F0502020204030204" pitchFamily="34" charset="0"/>
                  <a:ea typeface="DengXian"/>
                  <a:cs typeface="Calibri" panose="020F0502020204030204" pitchFamily="34" charset="0"/>
                </a:endParaRPr>
              </a:p>
            </p:txBody>
          </p:sp>
        </mc:Choice>
        <mc:Fallback>
          <p:sp>
            <p:nvSpPr>
              <p:cNvPr id="4" name="Rectangle 3"/>
              <p:cNvSpPr>
                <a:spLocks noRot="1" noChangeAspect="1" noMove="1" noResize="1" noEditPoints="1" noAdjustHandles="1" noChangeArrowheads="1" noChangeShapeType="1" noTextEdit="1"/>
              </p:cNvSpPr>
              <p:nvPr/>
            </p:nvSpPr>
            <p:spPr>
              <a:xfrm>
                <a:off x="600722" y="986096"/>
                <a:ext cx="10990556" cy="5126147"/>
              </a:xfrm>
              <a:prstGeom prst="rect">
                <a:avLst/>
              </a:prstGeom>
              <a:blipFill>
                <a:blip r:embed="rId2"/>
                <a:stretch>
                  <a:fillRect l="-499" t="-595" r="-499" b="-713"/>
                </a:stretch>
              </a:blipFill>
            </p:spPr>
            <p:txBody>
              <a:bodyPr/>
              <a:lstStyle/>
              <a:p>
                <a:r>
                  <a:rPr lang="en-US">
                    <a:noFill/>
                  </a:rPr>
                  <a:t> </a:t>
                </a:r>
              </a:p>
            </p:txBody>
          </p:sp>
        </mc:Fallback>
      </mc:AlternateContent>
    </p:spTree>
    <p:extLst>
      <p:ext uri="{BB962C8B-B14F-4D97-AF65-F5344CB8AC3E}">
        <p14:creationId xmlns:p14="http://schemas.microsoft.com/office/powerpoint/2010/main" val="990278361"/>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90099" y="156430"/>
            <a:ext cx="6811801" cy="461665"/>
          </a:xfrm>
          <a:prstGeom prst="rect">
            <a:avLst/>
          </a:prstGeom>
        </p:spPr>
        <p:txBody>
          <a:bodyPr wrap="none">
            <a:spAutoFit/>
          </a:bodyPr>
          <a:lstStyle/>
          <a:p>
            <a:r>
              <a:rPr lang="en-US" sz="2400" b="1" u="sng" dirty="0">
                <a:effectLst>
                  <a:outerShdw blurRad="38100" dist="38100" dir="2700000" algn="tl">
                    <a:srgbClr val="000000">
                      <a:alpha val="43137"/>
                    </a:srgbClr>
                  </a:outerShdw>
                </a:effectLst>
                <a:latin typeface="Calibri" panose="020F0502020204030204" pitchFamily="34" charset="0"/>
                <a:ea typeface="DengXian"/>
                <a:cs typeface="Calibri" panose="020F0502020204030204" pitchFamily="34" charset="0"/>
              </a:rPr>
              <a:t>ACF and PACF plots for deciding order of AR and MA</a:t>
            </a:r>
            <a:endParaRPr lang="en-US" sz="2400"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18937" y="745725"/>
            <a:ext cx="7474997" cy="2807563"/>
          </a:xfrm>
          <a:prstGeom prst="rect">
            <a:avLst/>
          </a:prstGeom>
        </p:spPr>
      </p:pic>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18937" y="3680918"/>
            <a:ext cx="7474997" cy="2725444"/>
          </a:xfrm>
          <a:prstGeom prst="rect">
            <a:avLst/>
          </a:prstGeom>
        </p:spPr>
      </p:pic>
      <p:sp>
        <p:nvSpPr>
          <p:cNvPr id="6" name="Rectangle 5"/>
          <p:cNvSpPr/>
          <p:nvPr/>
        </p:nvSpPr>
        <p:spPr>
          <a:xfrm>
            <a:off x="8365724" y="819591"/>
            <a:ext cx="3048000" cy="5467394"/>
          </a:xfrm>
          <a:prstGeom prst="rect">
            <a:avLst/>
          </a:prstGeom>
        </p:spPr>
        <p:txBody>
          <a:bodyPr wrap="square">
            <a:spAutoFit/>
          </a:bodyPr>
          <a:lstStyle/>
          <a:p>
            <a:pPr algn="just">
              <a:lnSpc>
                <a:spcPct val="106000"/>
              </a:lnSpc>
              <a:spcAft>
                <a:spcPts val="800"/>
              </a:spcAft>
            </a:pPr>
            <a:r>
              <a:rPr lang="en-US" dirty="0">
                <a:latin typeface="Calibri" panose="020F0502020204030204" pitchFamily="34" charset="0"/>
                <a:ea typeface="DengXian"/>
                <a:cs typeface="Calibri" panose="020F0502020204030204" pitchFamily="34" charset="0"/>
              </a:rPr>
              <a:t>From the graph, we can see that, in both the cases after </a:t>
            </a:r>
            <a:r>
              <a:rPr lang="en-US" b="1" dirty="0">
                <a:latin typeface="Calibri" panose="020F0502020204030204" pitchFamily="34" charset="0"/>
                <a:ea typeface="DengXian"/>
                <a:cs typeface="Calibri" panose="020F0502020204030204" pitchFamily="34" charset="0"/>
              </a:rPr>
              <a:t>lag 7</a:t>
            </a:r>
            <a:r>
              <a:rPr lang="en-US" dirty="0">
                <a:latin typeface="Calibri" panose="020F0502020204030204" pitchFamily="34" charset="0"/>
                <a:ea typeface="DengXian"/>
                <a:cs typeface="Calibri" panose="020F0502020204030204" pitchFamily="34" charset="0"/>
              </a:rPr>
              <a:t>, the values of ACF and PACF can be considered indifferent from 0. So, we consider all the 64 models with the ‘p’ and ‘q’ both less than or equal to 7. From these 64 models, we will choose that model, for which we get the minimum value of </a:t>
            </a:r>
            <a:r>
              <a:rPr lang="en-US" b="1" dirty="0">
                <a:latin typeface="Calibri" panose="020F0502020204030204" pitchFamily="34" charset="0"/>
                <a:ea typeface="DengXian"/>
                <a:cs typeface="Calibri" panose="020F0502020204030204" pitchFamily="34" charset="0"/>
              </a:rPr>
              <a:t>AIC (</a:t>
            </a:r>
            <a:r>
              <a:rPr lang="en-US" b="1" dirty="0" err="1">
                <a:latin typeface="Calibri" panose="020F0502020204030204" pitchFamily="34" charset="0"/>
                <a:ea typeface="DengXian"/>
                <a:cs typeface="Calibri" panose="020F0502020204030204" pitchFamily="34" charset="0"/>
              </a:rPr>
              <a:t>Akaike</a:t>
            </a:r>
            <a:r>
              <a:rPr lang="en-US" b="1" dirty="0">
                <a:latin typeface="Calibri" panose="020F0502020204030204" pitchFamily="34" charset="0"/>
                <a:ea typeface="DengXian"/>
                <a:cs typeface="Calibri" panose="020F0502020204030204" pitchFamily="34" charset="0"/>
              </a:rPr>
              <a:t> Information Criteria).</a:t>
            </a:r>
            <a:endParaRPr lang="en-US" dirty="0">
              <a:latin typeface="Calibri" panose="020F0502020204030204" pitchFamily="34" charset="0"/>
              <a:ea typeface="DengXian"/>
              <a:cs typeface="Calibri" panose="020F0502020204030204" pitchFamily="34" charset="0"/>
            </a:endParaRPr>
          </a:p>
          <a:p>
            <a:pPr algn="just">
              <a:lnSpc>
                <a:spcPct val="106000"/>
              </a:lnSpc>
              <a:spcAft>
                <a:spcPts val="800"/>
              </a:spcAft>
            </a:pPr>
            <a:r>
              <a:rPr lang="en-US" dirty="0">
                <a:latin typeface="Calibri" panose="020F0502020204030204" pitchFamily="34" charset="0"/>
                <a:ea typeface="DengXian"/>
                <a:cs typeface="Calibri" panose="020F0502020204030204" pitchFamily="34" charset="0"/>
              </a:rPr>
              <a:t>The results we have obtained shows that, the minimum value of AIC attains for </a:t>
            </a:r>
            <a:r>
              <a:rPr lang="en-US" dirty="0" smtClean="0">
                <a:latin typeface="Calibri" panose="020F0502020204030204" pitchFamily="34" charset="0"/>
                <a:ea typeface="DengXian"/>
                <a:cs typeface="Calibri" panose="020F0502020204030204" pitchFamily="34" charset="0"/>
              </a:rPr>
              <a:t>ARMA(5,3) </a:t>
            </a:r>
            <a:r>
              <a:rPr lang="en-US" dirty="0">
                <a:latin typeface="Calibri" panose="020F0502020204030204" pitchFamily="34" charset="0"/>
                <a:ea typeface="DengXian"/>
                <a:cs typeface="Calibri" panose="020F0502020204030204" pitchFamily="34" charset="0"/>
              </a:rPr>
              <a:t>model. So, we choose the value of ‘p’ and ‘q’ as </a:t>
            </a:r>
            <a:r>
              <a:rPr lang="en-US" dirty="0" smtClean="0">
                <a:latin typeface="Calibri" panose="020F0502020204030204" pitchFamily="34" charset="0"/>
                <a:ea typeface="DengXian"/>
                <a:cs typeface="Calibri" panose="020F0502020204030204" pitchFamily="34" charset="0"/>
              </a:rPr>
              <a:t>5 </a:t>
            </a:r>
            <a:r>
              <a:rPr lang="en-US" dirty="0">
                <a:latin typeface="Calibri" panose="020F0502020204030204" pitchFamily="34" charset="0"/>
                <a:ea typeface="DengXian"/>
                <a:cs typeface="Calibri" panose="020F0502020204030204" pitchFamily="34" charset="0"/>
              </a:rPr>
              <a:t>and </a:t>
            </a:r>
            <a:r>
              <a:rPr lang="en-US" dirty="0" smtClean="0">
                <a:latin typeface="Calibri" panose="020F0502020204030204" pitchFamily="34" charset="0"/>
                <a:ea typeface="DengXian"/>
                <a:cs typeface="Calibri" panose="020F0502020204030204" pitchFamily="34" charset="0"/>
              </a:rPr>
              <a:t>3 </a:t>
            </a:r>
            <a:r>
              <a:rPr lang="en-US" dirty="0">
                <a:latin typeface="Calibri" panose="020F0502020204030204" pitchFamily="34" charset="0"/>
                <a:ea typeface="DengXian"/>
                <a:cs typeface="Calibri" panose="020F0502020204030204" pitchFamily="34" charset="0"/>
              </a:rPr>
              <a:t>respectively.</a:t>
            </a:r>
            <a:endParaRPr lang="en-US" dirty="0">
              <a:effectLst/>
              <a:latin typeface="Calibri" panose="020F0502020204030204" pitchFamily="34" charset="0"/>
              <a:ea typeface="DengXian"/>
              <a:cs typeface="Calibri" panose="020F0502020204030204" pitchFamily="34" charset="0"/>
            </a:endParaRPr>
          </a:p>
        </p:txBody>
      </p:sp>
      <p:sp>
        <p:nvSpPr>
          <p:cNvPr id="7" name="TextBox 6"/>
          <p:cNvSpPr txBox="1"/>
          <p:nvPr/>
        </p:nvSpPr>
        <p:spPr>
          <a:xfrm>
            <a:off x="2782511" y="6406362"/>
            <a:ext cx="3620863" cy="307777"/>
          </a:xfrm>
          <a:prstGeom prst="rect">
            <a:avLst/>
          </a:prstGeom>
          <a:noFill/>
        </p:spPr>
        <p:txBody>
          <a:bodyPr wrap="none" rtlCol="0">
            <a:spAutoFit/>
          </a:bodyPr>
          <a:lstStyle/>
          <a:p>
            <a:r>
              <a:rPr lang="en-US" sz="1400" u="sng"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Fig 3: ACF and PACF plot of the </a:t>
            </a:r>
            <a:r>
              <a:rPr lang="en-US" sz="1400" u="sng" dirty="0" err="1"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Detrended</a:t>
            </a:r>
            <a:r>
              <a:rPr lang="en-US" sz="1400" u="sng" dirty="0" smtClean="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Data</a:t>
            </a:r>
            <a:endParaRPr lang="en-US" sz="1400"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7798803"/>
      </p:ext>
    </p:extLst>
  </p:cSld>
  <p:clrMapOvr>
    <a:masterClrMapping/>
  </p:clrMapOvr>
  <p:transition spd="slow">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Override1.xml><?xml version="1.0" encoding="utf-8"?>
<a:themeOverride xmlns:a="http://schemas.openxmlformats.org/drawingml/2006/main">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themeOverride>
</file>

<file path=ppt/theme/themeOverride2.xml><?xml version="1.0" encoding="utf-8"?>
<a:themeOverride xmlns:a="http://schemas.openxmlformats.org/drawingml/2006/main">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themeOverride>
</file>

<file path=docProps/app.xml><?xml version="1.0" encoding="utf-8"?>
<Properties xmlns="http://schemas.openxmlformats.org/officeDocument/2006/extended-properties" xmlns:vt="http://schemas.openxmlformats.org/officeDocument/2006/docPropsVTypes">
  <Template/>
  <TotalTime>479</TotalTime>
  <Words>1162</Words>
  <Application>Microsoft Office PowerPoint</Application>
  <PresentationFormat>Widescreen</PresentationFormat>
  <Paragraphs>117</Paragraphs>
  <Slides>19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Avenir LT Std 35 Light</vt:lpstr>
      <vt:lpstr>Calibri</vt:lpstr>
      <vt:lpstr>Calisto MT</vt:lpstr>
      <vt:lpstr>Cambria Math</vt:lpstr>
      <vt:lpstr>Castellar</vt:lpstr>
      <vt:lpstr>Cordia New</vt:lpstr>
      <vt:lpstr>DengXian</vt:lpstr>
      <vt:lpstr>Palace Script MT</vt:lpstr>
      <vt:lpstr>Times New Roman</vt:lpstr>
      <vt:lpstr>Trebuchet MS</vt:lpstr>
      <vt:lpstr>Wingdings 2</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29</cp:revision>
  <dcterms:created xsi:type="dcterms:W3CDTF">2021-11-15T18:47:44Z</dcterms:created>
  <dcterms:modified xsi:type="dcterms:W3CDTF">2021-11-16T20:04:18Z</dcterms:modified>
</cp:coreProperties>
</file>